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6" r:id="rId2"/>
    <p:sldId id="257" r:id="rId3"/>
    <p:sldId id="264" r:id="rId4"/>
    <p:sldId id="260" r:id="rId5"/>
    <p:sldId id="265" r:id="rId6"/>
    <p:sldId id="280" r:id="rId7"/>
    <p:sldId id="281" r:id="rId8"/>
    <p:sldId id="282" r:id="rId9"/>
    <p:sldId id="285" r:id="rId10"/>
    <p:sldId id="262" r:id="rId11"/>
    <p:sldId id="268" r:id="rId12"/>
    <p:sldId id="284" r:id="rId13"/>
    <p:sldId id="283" r:id="rId14"/>
    <p:sldId id="261" r:id="rId15"/>
    <p:sldId id="286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8" r:id="rId26"/>
    <p:sldId id="289" r:id="rId27"/>
    <p:sldId id="287" r:id="rId28"/>
    <p:sldId id="290" r:id="rId29"/>
    <p:sldId id="291" r:id="rId30"/>
    <p:sldId id="292" r:id="rId31"/>
    <p:sldId id="293" r:id="rId32"/>
    <p:sldId id="294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05AA15-EE22-4C06-BED9-6A328BACE8FF}" v="15" dt="2022-03-03T18:28:26.9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5995" autoAdjust="0"/>
  </p:normalViewPr>
  <p:slideViewPr>
    <p:cSldViewPr snapToGrid="0">
      <p:cViewPr varScale="1">
        <p:scale>
          <a:sx n="112" d="100"/>
          <a:sy n="112" d="100"/>
        </p:scale>
        <p:origin x="37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las" userId="42f364afe123e12d" providerId="LiveId" clId="{1A05AA15-EE22-4C06-BED9-6A328BACE8FF}"/>
    <pc:docChg chg="modSld">
      <pc:chgData name="Niklas" userId="42f364afe123e12d" providerId="LiveId" clId="{1A05AA15-EE22-4C06-BED9-6A328BACE8FF}" dt="2022-03-03T18:28:26.975" v="27"/>
      <pc:docMkLst>
        <pc:docMk/>
      </pc:docMkLst>
      <pc:sldChg chg="addSp delSp modSp mod modAnim">
        <pc:chgData name="Niklas" userId="42f364afe123e12d" providerId="LiveId" clId="{1A05AA15-EE22-4C06-BED9-6A328BACE8FF}" dt="2022-03-03T18:28:26.975" v="27"/>
        <pc:sldMkLst>
          <pc:docMk/>
          <pc:sldMk cId="3504369868" sldId="288"/>
        </pc:sldMkLst>
        <pc:spChg chg="add mod">
          <ac:chgData name="Niklas" userId="42f364afe123e12d" providerId="LiveId" clId="{1A05AA15-EE22-4C06-BED9-6A328BACE8FF}" dt="2022-03-03T18:26:56.029" v="5" actId="13822"/>
          <ac:spMkLst>
            <pc:docMk/>
            <pc:sldMk cId="3504369868" sldId="288"/>
            <ac:spMk id="4" creationId="{AE805D50-1756-4139-B024-19198CDC6116}"/>
          </ac:spMkLst>
        </pc:spChg>
        <pc:spChg chg="add mod">
          <ac:chgData name="Niklas" userId="42f364afe123e12d" providerId="LiveId" clId="{1A05AA15-EE22-4C06-BED9-6A328BACE8FF}" dt="2022-03-03T18:27:02.688" v="7" actId="1076"/>
          <ac:spMkLst>
            <pc:docMk/>
            <pc:sldMk cId="3504369868" sldId="288"/>
            <ac:spMk id="24" creationId="{2A854266-83E8-4FAC-805A-86CA46FE0225}"/>
          </ac:spMkLst>
        </pc:spChg>
        <pc:spChg chg="add mod">
          <ac:chgData name="Niklas" userId="42f364afe123e12d" providerId="LiveId" clId="{1A05AA15-EE22-4C06-BED9-6A328BACE8FF}" dt="2022-03-03T18:27:06.672" v="9" actId="1076"/>
          <ac:spMkLst>
            <pc:docMk/>
            <pc:sldMk cId="3504369868" sldId="288"/>
            <ac:spMk id="25" creationId="{6EBADC9C-515B-4E36-92AC-24BEA6363CB1}"/>
          </ac:spMkLst>
        </pc:spChg>
        <pc:spChg chg="add mod">
          <ac:chgData name="Niklas" userId="42f364afe123e12d" providerId="LiveId" clId="{1A05AA15-EE22-4C06-BED9-6A328BACE8FF}" dt="2022-03-03T18:27:12.311" v="11" actId="1076"/>
          <ac:spMkLst>
            <pc:docMk/>
            <pc:sldMk cId="3504369868" sldId="288"/>
            <ac:spMk id="26" creationId="{5C2DA55B-980F-4B3C-B283-60EE7BE281A3}"/>
          </ac:spMkLst>
        </pc:spChg>
        <pc:spChg chg="add mod">
          <ac:chgData name="Niklas" userId="42f364afe123e12d" providerId="LiveId" clId="{1A05AA15-EE22-4C06-BED9-6A328BACE8FF}" dt="2022-03-03T18:27:43.352" v="16" actId="571"/>
          <ac:spMkLst>
            <pc:docMk/>
            <pc:sldMk cId="3504369868" sldId="288"/>
            <ac:spMk id="27" creationId="{E1D98D2E-4A80-44DE-B731-3F284BCF0171}"/>
          </ac:spMkLst>
        </pc:spChg>
        <pc:spChg chg="add mod">
          <ac:chgData name="Niklas" userId="42f364afe123e12d" providerId="LiveId" clId="{1A05AA15-EE22-4C06-BED9-6A328BACE8FF}" dt="2022-03-03T18:27:43.352" v="16" actId="571"/>
          <ac:spMkLst>
            <pc:docMk/>
            <pc:sldMk cId="3504369868" sldId="288"/>
            <ac:spMk id="28" creationId="{ADDC0CCC-32C0-44C9-B91C-1D689FDE402F}"/>
          </ac:spMkLst>
        </pc:spChg>
        <pc:spChg chg="add del mod">
          <ac:chgData name="Niklas" userId="42f364afe123e12d" providerId="LiveId" clId="{1A05AA15-EE22-4C06-BED9-6A328BACE8FF}" dt="2022-03-03T18:27:51.970" v="18"/>
          <ac:spMkLst>
            <pc:docMk/>
            <pc:sldMk cId="3504369868" sldId="288"/>
            <ac:spMk id="29" creationId="{CF8F6102-CA3C-4EDF-B915-AD31EB56A784}"/>
          </ac:spMkLst>
        </pc:spChg>
        <pc:spChg chg="add del mod">
          <ac:chgData name="Niklas" userId="42f364afe123e12d" providerId="LiveId" clId="{1A05AA15-EE22-4C06-BED9-6A328BACE8FF}" dt="2022-03-03T18:27:51.970" v="18"/>
          <ac:spMkLst>
            <pc:docMk/>
            <pc:sldMk cId="3504369868" sldId="288"/>
            <ac:spMk id="30" creationId="{425B4590-4377-47E0-8308-3BCAD5371114}"/>
          </ac:spMkLst>
        </pc:spChg>
        <pc:spChg chg="add mod">
          <ac:chgData name="Niklas" userId="42f364afe123e12d" providerId="LiveId" clId="{1A05AA15-EE22-4C06-BED9-6A328BACE8FF}" dt="2022-03-03T18:28:05.044" v="21" actId="13822"/>
          <ac:spMkLst>
            <pc:docMk/>
            <pc:sldMk cId="3504369868" sldId="288"/>
            <ac:spMk id="31" creationId="{A5660A1A-7587-4E69-A3C1-C81255832048}"/>
          </ac:spMkLst>
        </pc:spChg>
        <pc:spChg chg="add mod">
          <ac:chgData name="Niklas" userId="42f364afe123e12d" providerId="LiveId" clId="{1A05AA15-EE22-4C06-BED9-6A328BACE8FF}" dt="2022-03-03T18:28:09.986" v="23" actId="1076"/>
          <ac:spMkLst>
            <pc:docMk/>
            <pc:sldMk cId="3504369868" sldId="288"/>
            <ac:spMk id="32" creationId="{088F5E50-40BE-4F0C-8E46-42E9456159D5}"/>
          </ac:spMkLst>
        </pc:spChg>
        <pc:spChg chg="add mod">
          <ac:chgData name="Niklas" userId="42f364afe123e12d" providerId="LiveId" clId="{1A05AA15-EE22-4C06-BED9-6A328BACE8FF}" dt="2022-03-03T18:28:14.302" v="25" actId="1076"/>
          <ac:spMkLst>
            <pc:docMk/>
            <pc:sldMk cId="3504369868" sldId="288"/>
            <ac:spMk id="33" creationId="{080E87D8-02D1-4A6A-84A2-53B51ACCF3A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A75BE7-F407-418A-A7AE-4A558D9C5550}" type="datetimeFigureOut">
              <a:rPr lang="LID4096" smtClean="0"/>
              <a:t>03/03/2022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9810F7-BDC4-4F8E-90FA-EDB5632A4B6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22340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810F7-BDC4-4F8E-90FA-EDB5632A4B6A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88977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810F7-BDC4-4F8E-90FA-EDB5632A4B6A}" type="slidenum">
              <a:rPr lang="LID4096" smtClean="0"/>
              <a:t>27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04874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810F7-BDC4-4F8E-90FA-EDB5632A4B6A}" type="slidenum">
              <a:rPr lang="LID4096" smtClean="0"/>
              <a:t>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01390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810F7-BDC4-4F8E-90FA-EDB5632A4B6A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98570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810F7-BDC4-4F8E-90FA-EDB5632A4B6A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65638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810F7-BDC4-4F8E-90FA-EDB5632A4B6A}" type="slidenum">
              <a:rPr lang="LID4096" smtClean="0"/>
              <a:t>11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68497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810F7-BDC4-4F8E-90FA-EDB5632A4B6A}" type="slidenum">
              <a:rPr lang="LID4096" smtClean="0"/>
              <a:t>12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29394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810F7-BDC4-4F8E-90FA-EDB5632A4B6A}" type="slidenum">
              <a:rPr lang="LID4096" smtClean="0"/>
              <a:t>13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23187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810F7-BDC4-4F8E-90FA-EDB5632A4B6A}" type="slidenum">
              <a:rPr lang="LID4096" smtClean="0"/>
              <a:t>24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64018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9810F7-BDC4-4F8E-90FA-EDB5632A4B6A}" type="slidenum">
              <a:rPr lang="LID4096" smtClean="0"/>
              <a:t>25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23314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62595-667C-4B4E-8B87-990062C88975}" type="datetimeFigureOut">
              <a:rPr lang="LID4096" smtClean="0"/>
              <a:t>03/03/2022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F28F-86EE-44AD-8E21-B8A64D7179D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32339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62595-667C-4B4E-8B87-990062C88975}" type="datetimeFigureOut">
              <a:rPr lang="LID4096" smtClean="0"/>
              <a:t>03/03/2022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F28F-86EE-44AD-8E21-B8A64D7179D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40417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62595-667C-4B4E-8B87-990062C88975}" type="datetimeFigureOut">
              <a:rPr lang="LID4096" smtClean="0"/>
              <a:t>03/03/2022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F28F-86EE-44AD-8E21-B8A64D7179DF}" type="slidenum">
              <a:rPr lang="LID4096" smtClean="0"/>
              <a:t>‹#›</a:t>
            </a:fld>
            <a:endParaRPr lang="LID4096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2405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62595-667C-4B4E-8B87-990062C88975}" type="datetimeFigureOut">
              <a:rPr lang="LID4096" smtClean="0"/>
              <a:t>03/03/2022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F28F-86EE-44AD-8E21-B8A64D7179D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072158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62595-667C-4B4E-8B87-990062C88975}" type="datetimeFigureOut">
              <a:rPr lang="LID4096" smtClean="0"/>
              <a:t>03/03/2022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F28F-86EE-44AD-8E21-B8A64D7179DF}" type="slidenum">
              <a:rPr lang="LID4096" smtClean="0"/>
              <a:t>‹#›</a:t>
            </a:fld>
            <a:endParaRPr lang="LID4096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70688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62595-667C-4B4E-8B87-990062C88975}" type="datetimeFigureOut">
              <a:rPr lang="LID4096" smtClean="0"/>
              <a:t>03/03/2022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F28F-86EE-44AD-8E21-B8A64D7179D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485783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62595-667C-4B4E-8B87-990062C88975}" type="datetimeFigureOut">
              <a:rPr lang="LID4096" smtClean="0"/>
              <a:t>03/03/2022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F28F-86EE-44AD-8E21-B8A64D7179D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578071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62595-667C-4B4E-8B87-990062C88975}" type="datetimeFigureOut">
              <a:rPr lang="LID4096" smtClean="0"/>
              <a:t>03/03/2022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F28F-86EE-44AD-8E21-B8A64D7179D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84247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62595-667C-4B4E-8B87-990062C88975}" type="datetimeFigureOut">
              <a:rPr lang="LID4096" smtClean="0"/>
              <a:t>03/03/2022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F28F-86EE-44AD-8E21-B8A64D7179D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6623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62595-667C-4B4E-8B87-990062C88975}" type="datetimeFigureOut">
              <a:rPr lang="LID4096" smtClean="0"/>
              <a:t>03/03/2022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F28F-86EE-44AD-8E21-B8A64D7179D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04342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62595-667C-4B4E-8B87-990062C88975}" type="datetimeFigureOut">
              <a:rPr lang="LID4096" smtClean="0"/>
              <a:t>03/03/2022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F28F-86EE-44AD-8E21-B8A64D7179D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93175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62595-667C-4B4E-8B87-990062C88975}" type="datetimeFigureOut">
              <a:rPr lang="LID4096" smtClean="0"/>
              <a:t>03/03/2022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F28F-86EE-44AD-8E21-B8A64D7179D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95759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62595-667C-4B4E-8B87-990062C88975}" type="datetimeFigureOut">
              <a:rPr lang="LID4096" smtClean="0"/>
              <a:t>03/03/2022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F28F-86EE-44AD-8E21-B8A64D7179D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31584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62595-667C-4B4E-8B87-990062C88975}" type="datetimeFigureOut">
              <a:rPr lang="LID4096" smtClean="0"/>
              <a:t>03/03/2022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F28F-86EE-44AD-8E21-B8A64D7179D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21652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62595-667C-4B4E-8B87-990062C88975}" type="datetimeFigureOut">
              <a:rPr lang="LID4096" smtClean="0"/>
              <a:t>03/03/2022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F28F-86EE-44AD-8E21-B8A64D7179D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13301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62595-667C-4B4E-8B87-990062C88975}" type="datetimeFigureOut">
              <a:rPr lang="LID4096" smtClean="0"/>
              <a:t>03/03/2022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EF28F-86EE-44AD-8E21-B8A64D7179D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45633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62595-667C-4B4E-8B87-990062C88975}" type="datetimeFigureOut">
              <a:rPr lang="LID4096" smtClean="0"/>
              <a:t>03/03/2022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91EF28F-86EE-44AD-8E21-B8A64D7179D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92688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7.jpeg"/><Relationship Id="rId5" Type="http://schemas.openxmlformats.org/officeDocument/2006/relationships/image" Target="../media/image10.png"/><Relationship Id="rId10" Type="http://schemas.openxmlformats.org/officeDocument/2006/relationships/image" Target="../media/image16.png"/><Relationship Id="rId4" Type="http://schemas.openxmlformats.org/officeDocument/2006/relationships/image" Target="../media/image9.png"/><Relationship Id="rId9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1.jpe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9.png"/><Relationship Id="rId5" Type="http://schemas.openxmlformats.org/officeDocument/2006/relationships/image" Target="../media/image9.pn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4.pn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12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23.png"/><Relationship Id="rId5" Type="http://schemas.openxmlformats.org/officeDocument/2006/relationships/image" Target="../media/image9.png"/><Relationship Id="rId10" Type="http://schemas.openxmlformats.org/officeDocument/2006/relationships/image" Target="../media/image22.png"/><Relationship Id="rId4" Type="http://schemas.openxmlformats.org/officeDocument/2006/relationships/image" Target="../media/image8.png"/><Relationship Id="rId9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51B47-4C5D-4D27-BE76-378F9D2454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Investering</a:t>
            </a:r>
            <a:r>
              <a:rPr lang="en-US" dirty="0"/>
              <a:t> for </a:t>
            </a:r>
            <a:r>
              <a:rPr lang="en-US" dirty="0" err="1"/>
              <a:t>Begyndere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89192D-D6D0-4B44-8867-3F32906C56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…simplified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05434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41632-1682-4401-8701-A9392BF91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5" y="609600"/>
            <a:ext cx="7281315" cy="869576"/>
          </a:xfrm>
        </p:spPr>
        <p:txBody>
          <a:bodyPr anchor="ctr">
            <a:normAutofit/>
          </a:bodyPr>
          <a:lstStyle/>
          <a:p>
            <a:r>
              <a:rPr lang="en-US" dirty="0" err="1"/>
              <a:t>Hvorfor</a:t>
            </a:r>
            <a:r>
              <a:rPr lang="en-US" dirty="0"/>
              <a:t> </a:t>
            </a:r>
            <a:r>
              <a:rPr lang="en-US" dirty="0" err="1"/>
              <a:t>investeringsstrategi</a:t>
            </a:r>
            <a:r>
              <a:rPr lang="en-US" dirty="0"/>
              <a:t>?</a:t>
            </a: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E8173-CA51-4E49-9850-212C5A9FC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9347" y="1715758"/>
            <a:ext cx="7777514" cy="45619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EE29005B-CDF5-4919-A19D-D1E8332C82E1}"/>
              </a:ext>
            </a:extLst>
          </p:cNvPr>
          <p:cNvSpPr/>
          <p:nvPr/>
        </p:nvSpPr>
        <p:spPr>
          <a:xfrm rot="3276907">
            <a:off x="7331336" y="4078336"/>
            <a:ext cx="419548" cy="424928"/>
          </a:xfrm>
          <a:prstGeom prst="rightArrow">
            <a:avLst>
              <a:gd name="adj1" fmla="val 50000"/>
              <a:gd name="adj2" fmla="val 670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88409E1-CDED-49CF-B633-A51CDCDC3B0D}"/>
              </a:ext>
            </a:extLst>
          </p:cNvPr>
          <p:cNvSpPr/>
          <p:nvPr/>
        </p:nvSpPr>
        <p:spPr>
          <a:xfrm rot="3276907">
            <a:off x="8527227" y="3886491"/>
            <a:ext cx="419548" cy="424928"/>
          </a:xfrm>
          <a:prstGeom prst="rightArrow">
            <a:avLst>
              <a:gd name="adj1" fmla="val 50000"/>
              <a:gd name="adj2" fmla="val 670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1EACF7E4-12B2-46CB-B422-0DF04765AA61}"/>
              </a:ext>
            </a:extLst>
          </p:cNvPr>
          <p:cNvSpPr/>
          <p:nvPr/>
        </p:nvSpPr>
        <p:spPr>
          <a:xfrm rot="3276907">
            <a:off x="10329502" y="3423912"/>
            <a:ext cx="419548" cy="424928"/>
          </a:xfrm>
          <a:prstGeom prst="rightArrow">
            <a:avLst>
              <a:gd name="adj1" fmla="val 50000"/>
              <a:gd name="adj2" fmla="val 670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38137BD4-85F2-4421-B09D-12BB2B0B2A9A}"/>
              </a:ext>
            </a:extLst>
          </p:cNvPr>
          <p:cNvSpPr/>
          <p:nvPr/>
        </p:nvSpPr>
        <p:spPr>
          <a:xfrm rot="3276907">
            <a:off x="11500129" y="2622468"/>
            <a:ext cx="419548" cy="424928"/>
          </a:xfrm>
          <a:prstGeom prst="rightArrow">
            <a:avLst>
              <a:gd name="adj1" fmla="val 50000"/>
              <a:gd name="adj2" fmla="val 670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5D93D5DC-1572-4B92-B44E-88B3A546D804}"/>
              </a:ext>
            </a:extLst>
          </p:cNvPr>
          <p:cNvSpPr/>
          <p:nvPr/>
        </p:nvSpPr>
        <p:spPr>
          <a:xfrm rot="14318917">
            <a:off x="7910676" y="4635184"/>
            <a:ext cx="419548" cy="424928"/>
          </a:xfrm>
          <a:prstGeom prst="rightArrow">
            <a:avLst>
              <a:gd name="adj1" fmla="val 50000"/>
              <a:gd name="adj2" fmla="val 67021"/>
            </a:avLst>
          </a:prstGeom>
          <a:solidFill>
            <a:schemeClr val="accent4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13B3DF19-C462-435B-B51C-4E45B30F2213}"/>
              </a:ext>
            </a:extLst>
          </p:cNvPr>
          <p:cNvSpPr/>
          <p:nvPr/>
        </p:nvSpPr>
        <p:spPr>
          <a:xfrm rot="14318917">
            <a:off x="9929529" y="4312243"/>
            <a:ext cx="419548" cy="424928"/>
          </a:xfrm>
          <a:prstGeom prst="rightArrow">
            <a:avLst>
              <a:gd name="adj1" fmla="val 50000"/>
              <a:gd name="adj2" fmla="val 67021"/>
            </a:avLst>
          </a:prstGeom>
          <a:solidFill>
            <a:schemeClr val="accent4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D940CA8-B6BA-47BF-8389-A6162208B64D}"/>
              </a:ext>
            </a:extLst>
          </p:cNvPr>
          <p:cNvSpPr/>
          <p:nvPr/>
        </p:nvSpPr>
        <p:spPr>
          <a:xfrm rot="14318917">
            <a:off x="10687943" y="4271477"/>
            <a:ext cx="419548" cy="424928"/>
          </a:xfrm>
          <a:prstGeom prst="rightArrow">
            <a:avLst>
              <a:gd name="adj1" fmla="val 50000"/>
              <a:gd name="adj2" fmla="val 67021"/>
            </a:avLst>
          </a:prstGeom>
          <a:solidFill>
            <a:schemeClr val="accent4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EE422E0-8492-4386-8F59-0D0A0B32744D}"/>
              </a:ext>
            </a:extLst>
          </p:cNvPr>
          <p:cNvSpPr/>
          <p:nvPr/>
        </p:nvSpPr>
        <p:spPr>
          <a:xfrm rot="18098358">
            <a:off x="11589088" y="3210365"/>
            <a:ext cx="419548" cy="424928"/>
          </a:xfrm>
          <a:prstGeom prst="rightArrow">
            <a:avLst>
              <a:gd name="adj1" fmla="val 50000"/>
              <a:gd name="adj2" fmla="val 67021"/>
            </a:avLst>
          </a:prstGeom>
          <a:solidFill>
            <a:schemeClr val="accent4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4BC435F3-34F5-48F2-897D-9C8CBFDDC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1715758"/>
            <a:ext cx="3504296" cy="3844800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Aktiemarkedet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kan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være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rigtig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sjovt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at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være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i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</a:p>
          <a:p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Men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kan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også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være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rigtig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svært</a:t>
            </a: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Mentalt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udfordrende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på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nedturene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  <a:sym typeface="Wingdings" panose="05000000000000000000" pitchFamily="2" charset="2"/>
              </a:rPr>
              <a:t></a:t>
            </a: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925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41632-1682-4401-8701-A9392BF91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5" y="609600"/>
            <a:ext cx="7281315" cy="869576"/>
          </a:xfrm>
        </p:spPr>
        <p:txBody>
          <a:bodyPr anchor="ctr">
            <a:normAutofit/>
          </a:bodyPr>
          <a:lstStyle/>
          <a:p>
            <a:r>
              <a:rPr lang="en-US" dirty="0" err="1"/>
              <a:t>Investeringsstrategi</a:t>
            </a:r>
            <a:r>
              <a:rPr lang="en-US" dirty="0"/>
              <a:t>!</a:t>
            </a:r>
            <a:endParaRPr lang="LID4096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E70930-AC71-4C1E-8D17-4091400FDEA7}"/>
              </a:ext>
            </a:extLst>
          </p:cNvPr>
          <p:cNvSpPr/>
          <p:nvPr/>
        </p:nvSpPr>
        <p:spPr>
          <a:xfrm>
            <a:off x="256845" y="2205826"/>
            <a:ext cx="3548130" cy="130720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u="sng" dirty="0" err="1">
                <a:solidFill>
                  <a:schemeClr val="tx1">
                    <a:alpha val="60000"/>
                  </a:schemeClr>
                </a:solidFill>
              </a:rPr>
              <a:t>Sikkerhedsbeløb</a:t>
            </a:r>
            <a:endParaRPr lang="LID4096" sz="2000" u="sng" dirty="0"/>
          </a:p>
          <a:p>
            <a:pPr algn="ctr"/>
            <a:endParaRPr lang="en-US" dirty="0"/>
          </a:p>
          <a:p>
            <a:pPr algn="ctr"/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3-4 </a:t>
            </a:r>
            <a:r>
              <a:rPr lang="en-US" sz="1800" dirty="0" err="1">
                <a:solidFill>
                  <a:schemeClr val="tx1">
                    <a:alpha val="60000"/>
                  </a:schemeClr>
                </a:solidFill>
              </a:rPr>
              <a:t>gange</a:t>
            </a:r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alpha val="60000"/>
                  </a:schemeClr>
                </a:solidFill>
              </a:rPr>
              <a:t>månedlige</a:t>
            </a:r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alpha val="60000"/>
                  </a:schemeClr>
                </a:solidFill>
              </a:rPr>
              <a:t>forbrug</a:t>
            </a:r>
            <a:endParaRPr lang="en-US" sz="1800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7DA31B9-F702-4223-ADD6-087C7DEEDBBB}"/>
              </a:ext>
            </a:extLst>
          </p:cNvPr>
          <p:cNvSpPr/>
          <p:nvPr/>
        </p:nvSpPr>
        <p:spPr>
          <a:xfrm>
            <a:off x="256845" y="4185057"/>
            <a:ext cx="3548130" cy="130720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u="sng" dirty="0" err="1">
                <a:solidFill>
                  <a:schemeClr val="tx1">
                    <a:alpha val="60000"/>
                  </a:schemeClr>
                </a:solidFill>
              </a:rPr>
              <a:t>Tidsforbrug</a:t>
            </a:r>
            <a:endParaRPr lang="LID4096" sz="2000" u="sng" dirty="0"/>
          </a:p>
          <a:p>
            <a:pPr algn="ctr"/>
            <a:endParaRPr lang="en-US" dirty="0"/>
          </a:p>
          <a:p>
            <a:pPr algn="ctr"/>
            <a:r>
              <a:rPr lang="en-US" sz="1800" dirty="0" err="1">
                <a:solidFill>
                  <a:schemeClr val="tx1">
                    <a:alpha val="60000"/>
                  </a:schemeClr>
                </a:solidFill>
              </a:rPr>
              <a:t>Så</a:t>
            </a:r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alpha val="60000"/>
                  </a:schemeClr>
                </a:solidFill>
              </a:rPr>
              <a:t>lidt</a:t>
            </a:r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alpha val="60000"/>
                  </a:schemeClr>
                </a:solidFill>
              </a:rPr>
              <a:t>som</a:t>
            </a:r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alpha val="60000"/>
                  </a:schemeClr>
                </a:solidFill>
              </a:rPr>
              <a:t>muligt</a:t>
            </a:r>
            <a:endParaRPr lang="en-US" sz="1800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0E167D6-B374-4B62-8647-2722215288B2}"/>
              </a:ext>
            </a:extLst>
          </p:cNvPr>
          <p:cNvSpPr/>
          <p:nvPr/>
        </p:nvSpPr>
        <p:spPr>
          <a:xfrm>
            <a:off x="8101251" y="2205826"/>
            <a:ext cx="3548130" cy="130720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u="sng" dirty="0" err="1">
                <a:solidFill>
                  <a:schemeClr val="tx1">
                    <a:alpha val="60000"/>
                  </a:schemeClr>
                </a:solidFill>
              </a:rPr>
              <a:t>Investeringsbeløb</a:t>
            </a:r>
            <a:endParaRPr lang="LID4096" sz="2000" u="sng" dirty="0"/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10~40%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af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månedlige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løn</a:t>
            </a:r>
            <a:endParaRPr lang="en-US" sz="1800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52403DA-71DD-48CA-AC79-97EC57B1A29B}"/>
              </a:ext>
            </a:extLst>
          </p:cNvPr>
          <p:cNvSpPr/>
          <p:nvPr/>
        </p:nvSpPr>
        <p:spPr>
          <a:xfrm>
            <a:off x="4179048" y="2205826"/>
            <a:ext cx="3548130" cy="130720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u="sng" dirty="0" err="1">
                <a:solidFill>
                  <a:schemeClr val="tx1">
                    <a:alpha val="60000"/>
                  </a:schemeClr>
                </a:solidFill>
              </a:rPr>
              <a:t>Tidshorisont</a:t>
            </a:r>
            <a:endParaRPr lang="LID4096" sz="2000" u="sng" dirty="0"/>
          </a:p>
          <a:p>
            <a:pPr algn="ctr"/>
            <a:endParaRPr lang="en-US" dirty="0"/>
          </a:p>
          <a:p>
            <a:pPr algn="ctr"/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Minimum 5 </a:t>
            </a:r>
            <a:r>
              <a:rPr lang="en-US" sz="1800" dirty="0" err="1">
                <a:solidFill>
                  <a:schemeClr val="tx1">
                    <a:alpha val="60000"/>
                  </a:schemeClr>
                </a:solidFill>
              </a:rPr>
              <a:t>år</a:t>
            </a:r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!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AC0D695-2F1F-4365-8D11-18DACAEE947D}"/>
              </a:ext>
            </a:extLst>
          </p:cNvPr>
          <p:cNvSpPr/>
          <p:nvPr/>
        </p:nvSpPr>
        <p:spPr>
          <a:xfrm>
            <a:off x="4179048" y="4185057"/>
            <a:ext cx="3548130" cy="130720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u="sng" dirty="0" err="1">
                <a:solidFill>
                  <a:schemeClr val="tx1">
                    <a:alpha val="60000"/>
                  </a:schemeClr>
                </a:solidFill>
              </a:rPr>
              <a:t>Risiko</a:t>
            </a:r>
            <a:endParaRPr lang="en-US" sz="2000" dirty="0"/>
          </a:p>
          <a:p>
            <a:pPr algn="ctr"/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Spred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din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investering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!</a:t>
            </a:r>
          </a:p>
          <a:p>
            <a:pPr algn="ctr"/>
            <a:r>
              <a:rPr lang="en-US" dirty="0">
                <a:solidFill>
                  <a:schemeClr val="tx1">
                    <a:alpha val="6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  <a:sym typeface="Wingdings" panose="05000000000000000000" pitchFamily="2" charset="2"/>
              </a:rPr>
              <a:t>Indeksfonde</a:t>
            </a:r>
            <a:endParaRPr lang="en-US" sz="1800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FCCCFF4-9320-42D9-94F1-38A6A1F03CE5}"/>
              </a:ext>
            </a:extLst>
          </p:cNvPr>
          <p:cNvSpPr/>
          <p:nvPr/>
        </p:nvSpPr>
        <p:spPr>
          <a:xfrm>
            <a:off x="8101251" y="4185057"/>
            <a:ext cx="3548130" cy="130720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u="sng" dirty="0" err="1">
                <a:solidFill>
                  <a:schemeClr val="tx1">
                    <a:alpha val="60000"/>
                  </a:schemeClr>
                </a:solidFill>
              </a:rPr>
              <a:t>Invester</a:t>
            </a:r>
            <a:r>
              <a:rPr lang="en-US" sz="2000" u="sng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u="sng" dirty="0" err="1">
                <a:solidFill>
                  <a:schemeClr val="tx1">
                    <a:alpha val="60000"/>
                  </a:schemeClr>
                </a:solidFill>
              </a:rPr>
              <a:t>hver</a:t>
            </a:r>
            <a:r>
              <a:rPr lang="en-US" sz="2000" u="sng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u="sng" dirty="0" err="1">
                <a:solidFill>
                  <a:schemeClr val="tx1">
                    <a:alpha val="60000"/>
                  </a:schemeClr>
                </a:solidFill>
              </a:rPr>
              <a:t>måned</a:t>
            </a:r>
            <a:endParaRPr lang="en-US" sz="2000" dirty="0"/>
          </a:p>
          <a:p>
            <a:pPr algn="ctr"/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Dollar cost averaging</a:t>
            </a:r>
          </a:p>
          <a:p>
            <a:pPr algn="ctr"/>
            <a:r>
              <a:rPr lang="en-US" dirty="0">
                <a:solidFill>
                  <a:schemeClr val="tx1">
                    <a:alpha val="6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  <a:sym typeface="Wingdings" panose="05000000000000000000" pitchFamily="2" charset="2"/>
              </a:rPr>
              <a:t>Nordnets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  <a:sym typeface="Wingdings" panose="05000000000000000000" pitchFamily="2" charset="2"/>
              </a:rPr>
              <a:t>Månedsopsparing</a:t>
            </a:r>
            <a:endParaRPr lang="en-US" sz="18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3E8810-5142-48FF-8774-32D0FDE73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057485">
            <a:off x="10104614" y="5415844"/>
            <a:ext cx="1853879" cy="97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42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41632-1682-4401-8701-A9392BF91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5" y="609600"/>
            <a:ext cx="7281315" cy="869576"/>
          </a:xfrm>
        </p:spPr>
        <p:txBody>
          <a:bodyPr anchor="ctr">
            <a:normAutofit/>
          </a:bodyPr>
          <a:lstStyle/>
          <a:p>
            <a:r>
              <a:rPr lang="en-US" dirty="0" err="1"/>
              <a:t>Hvad</a:t>
            </a:r>
            <a:r>
              <a:rPr lang="en-US" dirty="0"/>
              <a:t> er </a:t>
            </a:r>
            <a:r>
              <a:rPr lang="en-US" dirty="0" err="1"/>
              <a:t>Månedsopsparingen</a:t>
            </a:r>
            <a:r>
              <a:rPr lang="en-US" dirty="0"/>
              <a:t>?</a:t>
            </a:r>
            <a:endParaRPr lang="LID4096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5A2B32-DEA3-4240-A13E-3EB65E827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057485">
            <a:off x="10104614" y="5415844"/>
            <a:ext cx="1853879" cy="97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244ED81-208B-482C-962A-28A3784BA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49" y="1715758"/>
            <a:ext cx="9692249" cy="3844800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En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investerings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værktøj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kun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tilgængeligt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på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Nordnet</a:t>
            </a: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Den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investerer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et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bestemt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beløb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i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nogle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udvalgte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fonde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den 8.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hver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måned</a:t>
            </a: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Hvis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du laver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en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månedlig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overførsel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fra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din bank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til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Nordnet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så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investerer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den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automatisk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for dig,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hver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måned</a:t>
            </a: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90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41632-1682-4401-8701-A9392BF91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5" y="609600"/>
            <a:ext cx="7281315" cy="869576"/>
          </a:xfrm>
        </p:spPr>
        <p:txBody>
          <a:bodyPr anchor="ctr">
            <a:normAutofit/>
          </a:bodyPr>
          <a:lstStyle/>
          <a:p>
            <a:r>
              <a:rPr lang="en-US" dirty="0"/>
              <a:t>Eksempel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investeringsstrategi</a:t>
            </a:r>
            <a:r>
              <a:rPr lang="en-US" dirty="0"/>
              <a:t>!</a:t>
            </a:r>
            <a:endParaRPr lang="LID4096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E70930-AC71-4C1E-8D17-4091400FDEA7}"/>
              </a:ext>
            </a:extLst>
          </p:cNvPr>
          <p:cNvSpPr/>
          <p:nvPr/>
        </p:nvSpPr>
        <p:spPr>
          <a:xfrm>
            <a:off x="256845" y="2205826"/>
            <a:ext cx="3548130" cy="130720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u="sng" dirty="0" err="1">
                <a:solidFill>
                  <a:schemeClr val="tx1">
                    <a:alpha val="60000"/>
                  </a:schemeClr>
                </a:solidFill>
              </a:rPr>
              <a:t>Sikkerhedsbeløb</a:t>
            </a:r>
            <a:endParaRPr lang="LID4096" sz="2000" u="sng" dirty="0"/>
          </a:p>
          <a:p>
            <a:pPr algn="ctr"/>
            <a:endParaRPr lang="en-US" dirty="0"/>
          </a:p>
          <a:p>
            <a:pPr algn="ctr"/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3-4 </a:t>
            </a:r>
            <a:r>
              <a:rPr lang="en-US" sz="1800" dirty="0" err="1">
                <a:solidFill>
                  <a:schemeClr val="tx1">
                    <a:alpha val="60000"/>
                  </a:schemeClr>
                </a:solidFill>
              </a:rPr>
              <a:t>gange</a:t>
            </a:r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alpha val="60000"/>
                  </a:schemeClr>
                </a:solidFill>
              </a:rPr>
              <a:t>månedlige</a:t>
            </a:r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alpha val="60000"/>
                  </a:schemeClr>
                </a:solidFill>
              </a:rPr>
              <a:t>forbrug</a:t>
            </a:r>
            <a:endParaRPr lang="en-US" sz="1800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7DA31B9-F702-4223-ADD6-087C7DEEDBBB}"/>
              </a:ext>
            </a:extLst>
          </p:cNvPr>
          <p:cNvSpPr/>
          <p:nvPr/>
        </p:nvSpPr>
        <p:spPr>
          <a:xfrm>
            <a:off x="256845" y="4185057"/>
            <a:ext cx="3548130" cy="130720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u="sng" dirty="0" err="1">
                <a:solidFill>
                  <a:schemeClr val="tx1">
                    <a:alpha val="60000"/>
                  </a:schemeClr>
                </a:solidFill>
              </a:rPr>
              <a:t>Tidsforbrug</a:t>
            </a:r>
            <a:endParaRPr lang="LID4096" sz="2000" u="sng" dirty="0"/>
          </a:p>
          <a:p>
            <a:pPr algn="ctr"/>
            <a:endParaRPr lang="en-US" dirty="0"/>
          </a:p>
          <a:p>
            <a:pPr algn="ctr"/>
            <a:r>
              <a:rPr lang="en-US" sz="1800" dirty="0" err="1">
                <a:solidFill>
                  <a:schemeClr val="tx1">
                    <a:alpha val="60000"/>
                  </a:schemeClr>
                </a:solidFill>
              </a:rPr>
              <a:t>Så</a:t>
            </a:r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alpha val="60000"/>
                  </a:schemeClr>
                </a:solidFill>
              </a:rPr>
              <a:t>lidt</a:t>
            </a:r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alpha val="60000"/>
                  </a:schemeClr>
                </a:solidFill>
              </a:rPr>
              <a:t>som</a:t>
            </a:r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alpha val="60000"/>
                  </a:schemeClr>
                </a:solidFill>
              </a:rPr>
              <a:t>muligt</a:t>
            </a:r>
            <a:endParaRPr lang="en-US" sz="1800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0E167D6-B374-4B62-8647-2722215288B2}"/>
              </a:ext>
            </a:extLst>
          </p:cNvPr>
          <p:cNvSpPr/>
          <p:nvPr/>
        </p:nvSpPr>
        <p:spPr>
          <a:xfrm>
            <a:off x="8101251" y="2205826"/>
            <a:ext cx="3548130" cy="130720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u="sng" dirty="0" err="1">
                <a:solidFill>
                  <a:schemeClr val="tx1">
                    <a:alpha val="60000"/>
                  </a:schemeClr>
                </a:solidFill>
              </a:rPr>
              <a:t>Rådighedsbeløb</a:t>
            </a:r>
            <a:endParaRPr lang="LID4096" sz="2000" u="sng" dirty="0"/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10~40%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af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månedlige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løn</a:t>
            </a:r>
            <a:endParaRPr lang="en-US" sz="1800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52403DA-71DD-48CA-AC79-97EC57B1A29B}"/>
              </a:ext>
            </a:extLst>
          </p:cNvPr>
          <p:cNvSpPr/>
          <p:nvPr/>
        </p:nvSpPr>
        <p:spPr>
          <a:xfrm>
            <a:off x="4179048" y="2205826"/>
            <a:ext cx="3548130" cy="130720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u="sng" dirty="0" err="1">
                <a:solidFill>
                  <a:schemeClr val="tx1">
                    <a:alpha val="60000"/>
                  </a:schemeClr>
                </a:solidFill>
              </a:rPr>
              <a:t>Tidshorisont</a:t>
            </a:r>
            <a:endParaRPr lang="LID4096" sz="2000" u="sng" dirty="0"/>
          </a:p>
          <a:p>
            <a:pPr algn="ctr"/>
            <a:endParaRPr lang="en-US" dirty="0"/>
          </a:p>
          <a:p>
            <a:pPr algn="ctr"/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Minimum 5 </a:t>
            </a:r>
            <a:r>
              <a:rPr lang="en-US" sz="1800" dirty="0" err="1">
                <a:solidFill>
                  <a:schemeClr val="tx1">
                    <a:alpha val="60000"/>
                  </a:schemeClr>
                </a:solidFill>
              </a:rPr>
              <a:t>år</a:t>
            </a:r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!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AC0D695-2F1F-4365-8D11-18DACAEE947D}"/>
              </a:ext>
            </a:extLst>
          </p:cNvPr>
          <p:cNvSpPr/>
          <p:nvPr/>
        </p:nvSpPr>
        <p:spPr>
          <a:xfrm>
            <a:off x="4179048" y="4185057"/>
            <a:ext cx="3548130" cy="130720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u="sng" dirty="0" err="1">
                <a:solidFill>
                  <a:schemeClr val="tx1">
                    <a:alpha val="60000"/>
                  </a:schemeClr>
                </a:solidFill>
              </a:rPr>
              <a:t>Risiko</a:t>
            </a:r>
            <a:endParaRPr lang="en-US" sz="2000" dirty="0"/>
          </a:p>
          <a:p>
            <a:pPr algn="ctr"/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Spred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din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investering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!</a:t>
            </a:r>
          </a:p>
          <a:p>
            <a:pPr algn="ctr"/>
            <a:r>
              <a:rPr lang="en-US" dirty="0">
                <a:solidFill>
                  <a:schemeClr val="tx1">
                    <a:alpha val="6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  <a:sym typeface="Wingdings" panose="05000000000000000000" pitchFamily="2" charset="2"/>
              </a:rPr>
              <a:t>Indeksfonde</a:t>
            </a:r>
            <a:endParaRPr lang="en-US" sz="1800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FCCCFF4-9320-42D9-94F1-38A6A1F03CE5}"/>
              </a:ext>
            </a:extLst>
          </p:cNvPr>
          <p:cNvSpPr/>
          <p:nvPr/>
        </p:nvSpPr>
        <p:spPr>
          <a:xfrm>
            <a:off x="8101251" y="4185057"/>
            <a:ext cx="3548130" cy="130720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u="sng" dirty="0" err="1">
                <a:solidFill>
                  <a:schemeClr val="tx1">
                    <a:alpha val="60000"/>
                  </a:schemeClr>
                </a:solidFill>
              </a:rPr>
              <a:t>Invester</a:t>
            </a:r>
            <a:r>
              <a:rPr lang="en-US" sz="2000" u="sng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u="sng" dirty="0" err="1">
                <a:solidFill>
                  <a:schemeClr val="tx1">
                    <a:alpha val="60000"/>
                  </a:schemeClr>
                </a:solidFill>
              </a:rPr>
              <a:t>hver</a:t>
            </a:r>
            <a:r>
              <a:rPr lang="en-US" sz="2000" u="sng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u="sng" dirty="0" err="1">
                <a:solidFill>
                  <a:schemeClr val="tx1">
                    <a:alpha val="60000"/>
                  </a:schemeClr>
                </a:solidFill>
              </a:rPr>
              <a:t>måned</a:t>
            </a:r>
            <a:endParaRPr lang="en-US" sz="2000" dirty="0"/>
          </a:p>
          <a:p>
            <a:pPr algn="ctr"/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Dollar cost averaging</a:t>
            </a:r>
          </a:p>
          <a:p>
            <a:pPr algn="ctr"/>
            <a:r>
              <a:rPr lang="en-US" dirty="0">
                <a:solidFill>
                  <a:schemeClr val="tx1">
                    <a:alpha val="6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  <a:sym typeface="Wingdings" panose="05000000000000000000" pitchFamily="2" charset="2"/>
              </a:rPr>
              <a:t>Månedsopsparing</a:t>
            </a:r>
            <a:endParaRPr lang="en-US" sz="18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5" name="Graphic 4" descr="Checkbox Checked with solid fill">
            <a:extLst>
              <a:ext uri="{FF2B5EF4-FFF2-40B4-BE49-F238E27FC236}">
                <a16:creationId xmlns:a16="http://schemas.microsoft.com/office/drawing/2014/main" id="{10576AD7-1D1F-4BE7-9A98-EC08232D3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12773" y="3706544"/>
            <a:ext cx="1066275" cy="1066275"/>
          </a:xfrm>
          <a:prstGeom prst="rect">
            <a:avLst/>
          </a:prstGeom>
        </p:spPr>
      </p:pic>
      <p:pic>
        <p:nvPicPr>
          <p:cNvPr id="13" name="Graphic 12" descr="Checkbox Checked with solid fill">
            <a:extLst>
              <a:ext uri="{FF2B5EF4-FFF2-40B4-BE49-F238E27FC236}">
                <a16:creationId xmlns:a16="http://schemas.microsoft.com/office/drawing/2014/main" id="{7148B7E6-BFBA-4C7E-ADD4-AF6AA7D71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34976" y="3772385"/>
            <a:ext cx="1066275" cy="1066275"/>
          </a:xfrm>
          <a:prstGeom prst="rect">
            <a:avLst/>
          </a:prstGeom>
        </p:spPr>
      </p:pic>
      <p:pic>
        <p:nvPicPr>
          <p:cNvPr id="14" name="Graphic 13" descr="Checkbox Checked with solid fill">
            <a:extLst>
              <a:ext uri="{FF2B5EF4-FFF2-40B4-BE49-F238E27FC236}">
                <a16:creationId xmlns:a16="http://schemas.microsoft.com/office/drawing/2014/main" id="{4B185C98-E4ED-4FA8-B011-238F4B45F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57179" y="3772385"/>
            <a:ext cx="1066275" cy="10662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97BE2D-B8E4-4485-8265-FD4E43E16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057485">
            <a:off x="10104614" y="5415844"/>
            <a:ext cx="1853879" cy="97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22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41632-1682-4401-8701-A9392BF91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260" y="2129123"/>
            <a:ext cx="8029146" cy="2442878"/>
          </a:xfrm>
        </p:spPr>
        <p:txBody>
          <a:bodyPr anchor="t">
            <a:noAutofit/>
          </a:bodyPr>
          <a:lstStyle/>
          <a:p>
            <a:r>
              <a:rPr lang="en-US" sz="7200" dirty="0" err="1"/>
              <a:t>Hvordan</a:t>
            </a:r>
            <a:r>
              <a:rPr lang="en-US" sz="7200" dirty="0"/>
              <a:t> </a:t>
            </a:r>
            <a:r>
              <a:rPr lang="en-US" sz="7200" dirty="0" err="1"/>
              <a:t>investerer</a:t>
            </a:r>
            <a:r>
              <a:rPr lang="en-US" sz="7200" dirty="0"/>
              <a:t> man </a:t>
            </a:r>
            <a:r>
              <a:rPr lang="en-US" sz="7200" dirty="0" err="1"/>
              <a:t>faktiskt</a:t>
            </a:r>
            <a:r>
              <a:rPr lang="en-US" sz="7200" dirty="0"/>
              <a:t>???</a:t>
            </a:r>
            <a:endParaRPr lang="LID4096" sz="72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32F0EF-07DE-4126-8C3A-25E93F0E0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057485">
            <a:off x="8349477" y="4664371"/>
            <a:ext cx="3549598" cy="186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752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41632-1682-4401-8701-A9392BF91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0" y="662400"/>
            <a:ext cx="7201728" cy="1492132"/>
          </a:xfrm>
        </p:spPr>
        <p:txBody>
          <a:bodyPr anchor="t">
            <a:normAutofit/>
          </a:bodyPr>
          <a:lstStyle/>
          <a:p>
            <a:r>
              <a:rPr lang="en-US" dirty="0" err="1"/>
              <a:t>Hvordan</a:t>
            </a:r>
            <a:r>
              <a:rPr lang="en-US" dirty="0"/>
              <a:t> </a:t>
            </a:r>
            <a:r>
              <a:rPr lang="en-US" dirty="0" err="1"/>
              <a:t>investerer</a:t>
            </a:r>
            <a:r>
              <a:rPr lang="en-US" dirty="0"/>
              <a:t> man?</a:t>
            </a:r>
            <a:endParaRPr lang="LID4096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36F4BA-4FAE-464D-A4FB-7ED6098C3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4006" y="1308024"/>
            <a:ext cx="9692417" cy="553437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04C00D6-1101-4ED1-86A0-BE802CC69FB7}"/>
              </a:ext>
            </a:extLst>
          </p:cNvPr>
          <p:cNvSpPr/>
          <p:nvPr/>
        </p:nvSpPr>
        <p:spPr>
          <a:xfrm>
            <a:off x="8395297" y="1308024"/>
            <a:ext cx="1650829" cy="680336"/>
          </a:xfrm>
          <a:prstGeom prst="ellipse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8948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41632-1682-4401-8701-A9392BF91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0" y="662400"/>
            <a:ext cx="7201728" cy="1492132"/>
          </a:xfrm>
        </p:spPr>
        <p:txBody>
          <a:bodyPr anchor="t">
            <a:normAutofit/>
          </a:bodyPr>
          <a:lstStyle/>
          <a:p>
            <a:r>
              <a:rPr lang="en-US" dirty="0" err="1"/>
              <a:t>Hvordan</a:t>
            </a:r>
            <a:r>
              <a:rPr lang="en-US" dirty="0"/>
              <a:t> </a:t>
            </a:r>
            <a:r>
              <a:rPr lang="en-US" dirty="0" err="1"/>
              <a:t>investerer</a:t>
            </a:r>
            <a:r>
              <a:rPr lang="en-US" dirty="0"/>
              <a:t> man?</a:t>
            </a:r>
            <a:endParaRPr lang="LID4096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36F4BA-4FAE-464D-A4FB-7ED6098C3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4006" y="1322928"/>
            <a:ext cx="9692417" cy="550456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531DCF4-83B9-44AF-94DF-2E6B654F0B1F}"/>
              </a:ext>
            </a:extLst>
          </p:cNvPr>
          <p:cNvSpPr/>
          <p:nvPr/>
        </p:nvSpPr>
        <p:spPr>
          <a:xfrm>
            <a:off x="7806154" y="2388120"/>
            <a:ext cx="3169225" cy="680336"/>
          </a:xfrm>
          <a:prstGeom prst="ellipse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0535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41632-1682-4401-8701-A9392BF91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0" y="662400"/>
            <a:ext cx="7201728" cy="1492132"/>
          </a:xfrm>
        </p:spPr>
        <p:txBody>
          <a:bodyPr anchor="t">
            <a:normAutofit/>
          </a:bodyPr>
          <a:lstStyle/>
          <a:p>
            <a:r>
              <a:rPr lang="en-US" dirty="0" err="1"/>
              <a:t>Hvordan</a:t>
            </a:r>
            <a:r>
              <a:rPr lang="en-US" dirty="0"/>
              <a:t> </a:t>
            </a:r>
            <a:r>
              <a:rPr lang="en-US" dirty="0" err="1"/>
              <a:t>investerer</a:t>
            </a:r>
            <a:r>
              <a:rPr lang="en-US" dirty="0"/>
              <a:t> man?</a:t>
            </a:r>
            <a:endParaRPr lang="LID4096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36F4BA-4FAE-464D-A4FB-7ED6098C3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3166" y="1322928"/>
            <a:ext cx="9674096" cy="550456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3E63F97-AD45-4FA8-8046-C74D72FFEB05}"/>
              </a:ext>
            </a:extLst>
          </p:cNvPr>
          <p:cNvSpPr/>
          <p:nvPr/>
        </p:nvSpPr>
        <p:spPr>
          <a:xfrm>
            <a:off x="2252247" y="2673910"/>
            <a:ext cx="736429" cy="419093"/>
          </a:xfrm>
          <a:prstGeom prst="ellipse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0470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41632-1682-4401-8701-A9392BF91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0" y="662400"/>
            <a:ext cx="7201728" cy="1492132"/>
          </a:xfrm>
        </p:spPr>
        <p:txBody>
          <a:bodyPr anchor="t">
            <a:normAutofit/>
          </a:bodyPr>
          <a:lstStyle/>
          <a:p>
            <a:r>
              <a:rPr lang="en-US" dirty="0" err="1"/>
              <a:t>Hvordan</a:t>
            </a:r>
            <a:r>
              <a:rPr lang="en-US" dirty="0"/>
              <a:t> </a:t>
            </a:r>
            <a:r>
              <a:rPr lang="en-US" dirty="0" err="1"/>
              <a:t>investerer</a:t>
            </a:r>
            <a:r>
              <a:rPr lang="en-US" dirty="0"/>
              <a:t> man?</a:t>
            </a:r>
            <a:endParaRPr lang="LID4096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36F4BA-4FAE-464D-A4FB-7ED6098C3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5998" y="1322928"/>
            <a:ext cx="9668432" cy="550456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3B93D97-3396-4CB8-B10F-8E6A8F39158A}"/>
              </a:ext>
            </a:extLst>
          </p:cNvPr>
          <p:cNvSpPr/>
          <p:nvPr/>
        </p:nvSpPr>
        <p:spPr>
          <a:xfrm>
            <a:off x="3278332" y="1452978"/>
            <a:ext cx="858539" cy="419093"/>
          </a:xfrm>
          <a:prstGeom prst="ellipse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3245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41632-1682-4401-8701-A9392BF91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0" y="662400"/>
            <a:ext cx="7201728" cy="1492132"/>
          </a:xfrm>
        </p:spPr>
        <p:txBody>
          <a:bodyPr anchor="t">
            <a:normAutofit/>
          </a:bodyPr>
          <a:lstStyle/>
          <a:p>
            <a:r>
              <a:rPr lang="en-US" dirty="0" err="1"/>
              <a:t>Hvordan</a:t>
            </a:r>
            <a:r>
              <a:rPr lang="en-US" dirty="0"/>
              <a:t> </a:t>
            </a:r>
            <a:r>
              <a:rPr lang="en-US" dirty="0" err="1"/>
              <a:t>investerer</a:t>
            </a:r>
            <a:r>
              <a:rPr lang="en-US" dirty="0"/>
              <a:t> man?</a:t>
            </a:r>
            <a:endParaRPr lang="LID4096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36F4BA-4FAE-464D-A4FB-7ED6098C3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5998" y="1326151"/>
            <a:ext cx="9668432" cy="549811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E9B6AEE-3F51-4BF9-9408-752A36D35440}"/>
              </a:ext>
            </a:extLst>
          </p:cNvPr>
          <p:cNvSpPr/>
          <p:nvPr/>
        </p:nvSpPr>
        <p:spPr>
          <a:xfrm>
            <a:off x="3218601" y="2767429"/>
            <a:ext cx="1083235" cy="375822"/>
          </a:xfrm>
          <a:prstGeom prst="ellipse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7891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41632-1682-4401-8701-A9392BF91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0" y="662400"/>
            <a:ext cx="4737775" cy="1492132"/>
          </a:xfrm>
        </p:spPr>
        <p:txBody>
          <a:bodyPr anchor="t">
            <a:normAutofit/>
          </a:bodyPr>
          <a:lstStyle/>
          <a:p>
            <a:r>
              <a:rPr lang="en-US" dirty="0" err="1"/>
              <a:t>Hvorfor</a:t>
            </a:r>
            <a:r>
              <a:rPr lang="en-US" dirty="0"/>
              <a:t> </a:t>
            </a:r>
            <a:r>
              <a:rPr lang="en-US" dirty="0" err="1"/>
              <a:t>investere</a:t>
            </a:r>
            <a:r>
              <a:rPr lang="en-US" dirty="0"/>
              <a:t>?</a:t>
            </a:r>
            <a:endParaRPr lang="LID4096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2D71E6-6146-4F49-B6F9-EE9238D31A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5051" y="2286000"/>
                <a:ext cx="3504296" cy="384480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solidFill>
                      <a:schemeClr val="tx1">
                        <a:alpha val="60000"/>
                      </a:schemeClr>
                    </a:solidFill>
                  </a:rPr>
                  <a:t>Inflation!</a:t>
                </a:r>
              </a:p>
              <a:p>
                <a:pPr lvl="1"/>
                <a:r>
                  <a:rPr lang="en-US" sz="1600" dirty="0">
                    <a:solidFill>
                      <a:schemeClr val="tx1">
                        <a:alpha val="60000"/>
                      </a:schemeClr>
                    </a:solidFill>
                  </a:rPr>
                  <a:t>Dine </a:t>
                </a:r>
                <a:r>
                  <a:rPr lang="en-US" sz="1600" dirty="0" err="1">
                    <a:solidFill>
                      <a:schemeClr val="tx1">
                        <a:alpha val="60000"/>
                      </a:schemeClr>
                    </a:solidFill>
                  </a:rPr>
                  <a:t>penge</a:t>
                </a:r>
                <a:r>
                  <a:rPr lang="en-US" sz="1600" dirty="0">
                    <a:solidFill>
                      <a:schemeClr val="tx1">
                        <a:alpha val="60000"/>
                      </a:schemeClr>
                    </a:solidFill>
                  </a:rPr>
                  <a:t> mister </a:t>
                </a:r>
                <a:r>
                  <a:rPr lang="en-US" sz="1600" dirty="0" err="1">
                    <a:solidFill>
                      <a:schemeClr val="tx1">
                        <a:alpha val="60000"/>
                      </a:schemeClr>
                    </a:solidFill>
                  </a:rPr>
                  <a:t>værdi</a:t>
                </a:r>
                <a:r>
                  <a:rPr lang="en-US" sz="1600" dirty="0">
                    <a:solidFill>
                      <a:schemeClr val="tx1">
                        <a:alpha val="60000"/>
                      </a:schemeClr>
                    </a:solidFill>
                  </a:rPr>
                  <a:t> </a:t>
                </a:r>
              </a:p>
              <a:p>
                <a:pPr lvl="1"/>
                <a:r>
                  <a:rPr lang="en-US" sz="1600" dirty="0" err="1">
                    <a:solidFill>
                      <a:schemeClr val="tx1">
                        <a:alpha val="60000"/>
                      </a:schemeClr>
                    </a:solidFill>
                  </a:rPr>
                  <a:t>Flere</a:t>
                </a:r>
                <a:r>
                  <a:rPr lang="en-US" sz="1600" dirty="0">
                    <a:solidFill>
                      <a:schemeClr val="tx1">
                        <a:alpha val="60000"/>
                      </a:schemeClr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tx1">
                        <a:alpha val="60000"/>
                      </a:schemeClr>
                    </a:solidFill>
                  </a:rPr>
                  <a:t>penge</a:t>
                </a:r>
                <a:r>
                  <a:rPr lang="en-US" sz="1600" dirty="0">
                    <a:solidFill>
                      <a:schemeClr val="tx1">
                        <a:alpha val="60000"/>
                      </a:schemeClr>
                    </a:solidFill>
                  </a:rPr>
                  <a:t> </a:t>
                </a:r>
                <a:r>
                  <a:rPr lang="en-US" sz="1600" dirty="0" err="1">
                    <a:solidFill>
                      <a:schemeClr val="tx1">
                        <a:alpha val="60000"/>
                      </a:schemeClr>
                    </a:solidFill>
                  </a:rPr>
                  <a:t>printet</a:t>
                </a:r>
                <a:endParaRPr lang="en-US" sz="1600" dirty="0">
                  <a:solidFill>
                    <a:schemeClr val="tx1">
                      <a:alpha val="60000"/>
                    </a:schemeClr>
                  </a:solidFill>
                </a:endParaRPr>
              </a:p>
              <a:p>
                <a:pPr lvl="1"/>
                <a:r>
                  <a:rPr lang="en-US" sz="1600" b="0" dirty="0">
                    <a:solidFill>
                      <a:schemeClr val="tx1">
                        <a:alpha val="60000"/>
                      </a:schemeClr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en-US" sz="1600" b="0" i="1">
                        <a:solidFill>
                          <a:schemeClr val="tx1">
                            <a:alpha val="60000"/>
                          </a:schemeClr>
                        </a:solidFill>
                        <a:latin typeface="Cambria Math" panose="02040503050406030204" pitchFamily="18" charset="0"/>
                      </a:rPr>
                      <m:t>1~3%</m:t>
                    </m:r>
                  </m:oMath>
                </a14:m>
                <a:r>
                  <a:rPr lang="en-US" sz="1600" dirty="0">
                    <a:solidFill>
                      <a:schemeClr val="tx1">
                        <a:alpha val="60000"/>
                      </a:schemeClr>
                    </a:solidFill>
                  </a:rPr>
                  <a:t> årligt</a:t>
                </a:r>
              </a:p>
              <a:p>
                <a:pPr lvl="1"/>
                <a:endParaRPr lang="en-US" sz="2000" dirty="0">
                  <a:solidFill>
                    <a:schemeClr val="tx1">
                      <a:alpha val="60000"/>
                    </a:schemeClr>
                  </a:solidFill>
                </a:endParaRPr>
              </a:p>
              <a:p>
                <a:r>
                  <a:rPr lang="en-US" sz="2000" dirty="0">
                    <a:solidFill>
                      <a:schemeClr val="tx1">
                        <a:alpha val="60000"/>
                      </a:schemeClr>
                    </a:solidFill>
                  </a:rPr>
                  <a:t>Negative renter </a:t>
                </a:r>
                <a:r>
                  <a:rPr lang="en-US" sz="2000" dirty="0" err="1">
                    <a:solidFill>
                      <a:schemeClr val="tx1">
                        <a:alpha val="60000"/>
                      </a:schemeClr>
                    </a:solidFill>
                  </a:rPr>
                  <a:t>i</a:t>
                </a:r>
                <a:r>
                  <a:rPr lang="en-US" sz="2000" dirty="0">
                    <a:solidFill>
                      <a:schemeClr val="tx1">
                        <a:alpha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tx1">
                        <a:alpha val="60000"/>
                      </a:schemeClr>
                    </a:solidFill>
                  </a:rPr>
                  <a:t>banken</a:t>
                </a:r>
                <a:r>
                  <a:rPr lang="en-US" sz="2000" dirty="0">
                    <a:solidFill>
                      <a:schemeClr val="tx1">
                        <a:alpha val="60000"/>
                      </a:schemeClr>
                    </a:solidFill>
                  </a:rPr>
                  <a:t>!</a:t>
                </a:r>
              </a:p>
              <a:p>
                <a:pPr lvl="1"/>
                <a:r>
                  <a:rPr lang="en-US" sz="1600" dirty="0">
                    <a:solidFill>
                      <a:schemeClr val="tx1">
                        <a:alpha val="60000"/>
                      </a:schemeClr>
                    </a:solidFill>
                  </a:rPr>
                  <a:t>Over 100.000 </a:t>
                </a:r>
                <a:r>
                  <a:rPr lang="en-US" sz="1600" dirty="0" err="1">
                    <a:solidFill>
                      <a:schemeClr val="tx1">
                        <a:alpha val="60000"/>
                      </a:schemeClr>
                    </a:solidFill>
                  </a:rPr>
                  <a:t>kr</a:t>
                </a:r>
                <a:endParaRPr lang="en-US" sz="1600" dirty="0">
                  <a:solidFill>
                    <a:schemeClr val="tx1">
                      <a:alpha val="60000"/>
                    </a:schemeClr>
                  </a:solidFill>
                </a:endParaRPr>
              </a:p>
              <a:p>
                <a:pPr lvl="1"/>
                <a:r>
                  <a:rPr lang="en-US" sz="1600" dirty="0">
                    <a:solidFill>
                      <a:schemeClr val="tx1">
                        <a:alpha val="60000"/>
                      </a:schemeClr>
                    </a:solidFill>
                  </a:rPr>
                  <a:t>-0.60%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2D71E6-6146-4F49-B6F9-EE9238D31A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5051" y="2286000"/>
                <a:ext cx="3504296" cy="3844800"/>
              </a:xfrm>
              <a:blipFill>
                <a:blip r:embed="rId3"/>
                <a:stretch>
                  <a:fillRect l="-871" t="-951" r="-17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B36F4BA-4FAE-464D-A4FB-7ED6098C3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191" y="643469"/>
            <a:ext cx="4637909" cy="55710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529813-0C74-4CC6-9F3B-5A59E16D4C74}"/>
              </a:ext>
            </a:extLst>
          </p:cNvPr>
          <p:cNvSpPr txBox="1"/>
          <p:nvPr/>
        </p:nvSpPr>
        <p:spPr>
          <a:xfrm>
            <a:off x="6632238" y="6581411"/>
            <a:ext cx="35718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https://blog.nord.investments/hvordan-undgar-du-de-negative-renter-i-banken/</a:t>
            </a:r>
            <a:endParaRPr lang="LID4096" sz="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9C72A4-D291-4843-A467-479AC56529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9190" y="6214531"/>
            <a:ext cx="4637909" cy="3668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7256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41632-1682-4401-8701-A9392BF91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0" y="662400"/>
            <a:ext cx="7201728" cy="1492132"/>
          </a:xfrm>
        </p:spPr>
        <p:txBody>
          <a:bodyPr anchor="t">
            <a:normAutofit/>
          </a:bodyPr>
          <a:lstStyle/>
          <a:p>
            <a:r>
              <a:rPr lang="en-US" dirty="0" err="1"/>
              <a:t>Hvordan</a:t>
            </a:r>
            <a:r>
              <a:rPr lang="en-US" dirty="0"/>
              <a:t> </a:t>
            </a:r>
            <a:r>
              <a:rPr lang="en-US" dirty="0" err="1"/>
              <a:t>investerer</a:t>
            </a:r>
            <a:r>
              <a:rPr lang="en-US" dirty="0"/>
              <a:t> man?</a:t>
            </a:r>
            <a:endParaRPr lang="LID4096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36F4BA-4FAE-464D-A4FB-7ED6098C3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9765" y="1326151"/>
            <a:ext cx="9600898" cy="549811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926EDE6-C2E3-4B99-90A8-4297CB84D14D}"/>
              </a:ext>
            </a:extLst>
          </p:cNvPr>
          <p:cNvSpPr/>
          <p:nvPr/>
        </p:nvSpPr>
        <p:spPr>
          <a:xfrm>
            <a:off x="8956964" y="2679105"/>
            <a:ext cx="837757" cy="419093"/>
          </a:xfrm>
          <a:prstGeom prst="ellipse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080C17-E912-4C08-AA3F-1C97AF37B818}"/>
              </a:ext>
            </a:extLst>
          </p:cNvPr>
          <p:cNvSpPr/>
          <p:nvPr/>
        </p:nvSpPr>
        <p:spPr>
          <a:xfrm>
            <a:off x="7063238" y="5377295"/>
            <a:ext cx="2865276" cy="878032"/>
          </a:xfrm>
          <a:prstGeom prst="ellipse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5326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41632-1682-4401-8701-A9392BF91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0" y="662400"/>
            <a:ext cx="7201728" cy="1492132"/>
          </a:xfrm>
        </p:spPr>
        <p:txBody>
          <a:bodyPr anchor="t">
            <a:normAutofit/>
          </a:bodyPr>
          <a:lstStyle/>
          <a:p>
            <a:r>
              <a:rPr lang="en-US" dirty="0" err="1"/>
              <a:t>Hvordan</a:t>
            </a:r>
            <a:r>
              <a:rPr lang="en-US" dirty="0"/>
              <a:t> </a:t>
            </a:r>
            <a:r>
              <a:rPr lang="en-US" dirty="0" err="1"/>
              <a:t>investerer</a:t>
            </a:r>
            <a:r>
              <a:rPr lang="en-US" dirty="0"/>
              <a:t> man?</a:t>
            </a:r>
            <a:endParaRPr lang="LID4096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36F4BA-4FAE-464D-A4FB-7ED6098C3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9765" y="1350154"/>
            <a:ext cx="9600898" cy="5450109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EA565C12-4C5D-4F59-97E0-59D346C3E1B3}"/>
              </a:ext>
            </a:extLst>
          </p:cNvPr>
          <p:cNvSpPr/>
          <p:nvPr/>
        </p:nvSpPr>
        <p:spPr>
          <a:xfrm>
            <a:off x="1423617" y="3292113"/>
            <a:ext cx="516030" cy="302519"/>
          </a:xfrm>
          <a:prstGeom prst="rightArrow">
            <a:avLst>
              <a:gd name="adj1" fmla="val 42760"/>
              <a:gd name="adj2" fmla="val 51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CC8DFA0-4ABA-4863-9CEF-8808FA4D9EE7}"/>
              </a:ext>
            </a:extLst>
          </p:cNvPr>
          <p:cNvSpPr/>
          <p:nvPr/>
        </p:nvSpPr>
        <p:spPr>
          <a:xfrm>
            <a:off x="1423617" y="4429694"/>
            <a:ext cx="516030" cy="302519"/>
          </a:xfrm>
          <a:prstGeom prst="rightArrow">
            <a:avLst>
              <a:gd name="adj1" fmla="val 42760"/>
              <a:gd name="adj2" fmla="val 51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87C437F-BB00-48ED-B6BD-2E3236F46DDD}"/>
              </a:ext>
            </a:extLst>
          </p:cNvPr>
          <p:cNvSpPr/>
          <p:nvPr/>
        </p:nvSpPr>
        <p:spPr>
          <a:xfrm rot="10800000">
            <a:off x="9712100" y="2670389"/>
            <a:ext cx="516030" cy="302519"/>
          </a:xfrm>
          <a:prstGeom prst="rightArrow">
            <a:avLst>
              <a:gd name="adj1" fmla="val 42760"/>
              <a:gd name="adj2" fmla="val 51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39757C1-FEA2-4DBA-B597-6AFDF77658E5}"/>
              </a:ext>
            </a:extLst>
          </p:cNvPr>
          <p:cNvSpPr/>
          <p:nvPr/>
        </p:nvSpPr>
        <p:spPr>
          <a:xfrm rot="10800000">
            <a:off x="7490177" y="3157547"/>
            <a:ext cx="516030" cy="302519"/>
          </a:xfrm>
          <a:prstGeom prst="rightArrow">
            <a:avLst>
              <a:gd name="adj1" fmla="val 42760"/>
              <a:gd name="adj2" fmla="val 51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AFC118A-A82C-490A-B606-3F327209AE3F}"/>
              </a:ext>
            </a:extLst>
          </p:cNvPr>
          <p:cNvSpPr/>
          <p:nvPr/>
        </p:nvSpPr>
        <p:spPr>
          <a:xfrm rot="10800000">
            <a:off x="7490177" y="3996560"/>
            <a:ext cx="516030" cy="302519"/>
          </a:xfrm>
          <a:prstGeom prst="rightArrow">
            <a:avLst>
              <a:gd name="adj1" fmla="val 42760"/>
              <a:gd name="adj2" fmla="val 51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3281131-4DF1-4162-81FF-EC4793CBE9A5}"/>
              </a:ext>
            </a:extLst>
          </p:cNvPr>
          <p:cNvSpPr/>
          <p:nvPr/>
        </p:nvSpPr>
        <p:spPr>
          <a:xfrm rot="10800000">
            <a:off x="7490177" y="4835573"/>
            <a:ext cx="516030" cy="302519"/>
          </a:xfrm>
          <a:prstGeom prst="rightArrow">
            <a:avLst>
              <a:gd name="adj1" fmla="val 42760"/>
              <a:gd name="adj2" fmla="val 51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0610A26-3663-4FC5-89F5-C813774AD5D2}"/>
              </a:ext>
            </a:extLst>
          </p:cNvPr>
          <p:cNvSpPr/>
          <p:nvPr/>
        </p:nvSpPr>
        <p:spPr>
          <a:xfrm rot="10800000">
            <a:off x="9667111" y="3671676"/>
            <a:ext cx="516030" cy="302519"/>
          </a:xfrm>
          <a:prstGeom prst="rightArrow">
            <a:avLst>
              <a:gd name="adj1" fmla="val 42760"/>
              <a:gd name="adj2" fmla="val 51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CA56E0E-3FDB-4DF3-9ED6-76AE373026CD}"/>
              </a:ext>
            </a:extLst>
          </p:cNvPr>
          <p:cNvSpPr/>
          <p:nvPr/>
        </p:nvSpPr>
        <p:spPr>
          <a:xfrm rot="10800000">
            <a:off x="9667111" y="4533054"/>
            <a:ext cx="516030" cy="302519"/>
          </a:xfrm>
          <a:prstGeom prst="rightArrow">
            <a:avLst>
              <a:gd name="adj1" fmla="val 42760"/>
              <a:gd name="adj2" fmla="val 51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22CAFC7-1514-486C-9565-487B4AA7DE3F}"/>
              </a:ext>
            </a:extLst>
          </p:cNvPr>
          <p:cNvSpPr/>
          <p:nvPr/>
        </p:nvSpPr>
        <p:spPr>
          <a:xfrm rot="10800000">
            <a:off x="9668805" y="5398414"/>
            <a:ext cx="516030" cy="302519"/>
          </a:xfrm>
          <a:prstGeom prst="rightArrow">
            <a:avLst>
              <a:gd name="adj1" fmla="val 42760"/>
              <a:gd name="adj2" fmla="val 51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3749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41632-1682-4401-8701-A9392BF91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0" y="662400"/>
            <a:ext cx="7201728" cy="1492132"/>
          </a:xfrm>
        </p:spPr>
        <p:txBody>
          <a:bodyPr anchor="t">
            <a:normAutofit/>
          </a:bodyPr>
          <a:lstStyle/>
          <a:p>
            <a:r>
              <a:rPr lang="en-US" dirty="0" err="1"/>
              <a:t>Hvordan</a:t>
            </a:r>
            <a:r>
              <a:rPr lang="en-US" dirty="0"/>
              <a:t> </a:t>
            </a:r>
            <a:r>
              <a:rPr lang="en-US" dirty="0" err="1"/>
              <a:t>investerer</a:t>
            </a:r>
            <a:r>
              <a:rPr lang="en-US" dirty="0"/>
              <a:t> man?</a:t>
            </a:r>
            <a:endParaRPr lang="LID4096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36F4BA-4FAE-464D-A4FB-7ED6098C3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8207" y="1350154"/>
            <a:ext cx="9584013" cy="545010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D2185E0-7820-4578-89BE-3D9300F45706}"/>
              </a:ext>
            </a:extLst>
          </p:cNvPr>
          <p:cNvSpPr/>
          <p:nvPr/>
        </p:nvSpPr>
        <p:spPr>
          <a:xfrm>
            <a:off x="3200400" y="3977969"/>
            <a:ext cx="837757" cy="308282"/>
          </a:xfrm>
          <a:prstGeom prst="ellipse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6413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41632-1682-4401-8701-A9392BF91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0" y="662400"/>
            <a:ext cx="7201728" cy="1492132"/>
          </a:xfrm>
        </p:spPr>
        <p:txBody>
          <a:bodyPr anchor="t">
            <a:normAutofit/>
          </a:bodyPr>
          <a:lstStyle/>
          <a:p>
            <a:r>
              <a:rPr lang="en-US" dirty="0" err="1"/>
              <a:t>Hvordan</a:t>
            </a:r>
            <a:r>
              <a:rPr lang="en-US" dirty="0"/>
              <a:t> </a:t>
            </a:r>
            <a:r>
              <a:rPr lang="en-US" dirty="0" err="1"/>
              <a:t>investerer</a:t>
            </a:r>
            <a:r>
              <a:rPr lang="en-US" dirty="0"/>
              <a:t> man?</a:t>
            </a:r>
            <a:endParaRPr lang="LID4096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36F4BA-4FAE-464D-A4FB-7ED6098C3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1678" y="1350154"/>
            <a:ext cx="9517070" cy="545010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0F79BE2-8CB2-4145-9599-A2AD0AE3A57F}"/>
              </a:ext>
            </a:extLst>
          </p:cNvPr>
          <p:cNvSpPr/>
          <p:nvPr/>
        </p:nvSpPr>
        <p:spPr>
          <a:xfrm>
            <a:off x="3990110" y="4840415"/>
            <a:ext cx="1596294" cy="484926"/>
          </a:xfrm>
          <a:prstGeom prst="ellipse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301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41632-1682-4401-8701-A9392BF91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5" y="609600"/>
            <a:ext cx="7281315" cy="869576"/>
          </a:xfrm>
        </p:spPr>
        <p:txBody>
          <a:bodyPr anchor="ctr">
            <a:normAutofit/>
          </a:bodyPr>
          <a:lstStyle/>
          <a:p>
            <a:r>
              <a:rPr lang="en-US" dirty="0"/>
              <a:t>SKAT!</a:t>
            </a:r>
            <a:endParaRPr lang="LID4096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D2430A-EC1C-4995-86AA-961B9FF2E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1715758"/>
            <a:ext cx="9085532" cy="3642510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Nordnet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sørger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for at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indberette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til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SKAT for dig – men det er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godt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at vide om det!</a:t>
            </a:r>
          </a:p>
          <a:p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SKAT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bliver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kun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betalt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af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dine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gevinster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eller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refunderet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ved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tab!</a:t>
            </a:r>
          </a:p>
          <a:p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Type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af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beskatning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afhænger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type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af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:</a:t>
            </a:r>
          </a:p>
          <a:p>
            <a:pPr lvl="1"/>
            <a:r>
              <a:rPr lang="en-US" sz="1800" dirty="0" err="1">
                <a:solidFill>
                  <a:schemeClr val="tx1">
                    <a:alpha val="60000"/>
                  </a:schemeClr>
                </a:solidFill>
              </a:rPr>
              <a:t>Værdipapir</a:t>
            </a:r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 (</a:t>
            </a:r>
            <a:r>
              <a:rPr lang="en-US" sz="1800" dirty="0" err="1">
                <a:solidFill>
                  <a:schemeClr val="tx1">
                    <a:alpha val="60000"/>
                  </a:schemeClr>
                </a:solidFill>
              </a:rPr>
              <a:t>aktie</a:t>
            </a:r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/</a:t>
            </a:r>
            <a:r>
              <a:rPr lang="en-US" sz="1800" dirty="0" err="1">
                <a:solidFill>
                  <a:schemeClr val="tx1">
                    <a:alpha val="60000"/>
                  </a:schemeClr>
                </a:solidFill>
              </a:rPr>
              <a:t>fonde</a:t>
            </a:r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) </a:t>
            </a:r>
          </a:p>
          <a:p>
            <a:pPr lvl="1"/>
            <a:r>
              <a:rPr lang="en-US" sz="1800" dirty="0" err="1">
                <a:solidFill>
                  <a:schemeClr val="tx1">
                    <a:alpha val="60000"/>
                  </a:schemeClr>
                </a:solidFill>
              </a:rPr>
              <a:t>Depottype</a:t>
            </a:r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 (normal depot/</a:t>
            </a:r>
            <a:r>
              <a:rPr lang="en-US" sz="1800" dirty="0" err="1">
                <a:solidFill>
                  <a:schemeClr val="tx1">
                    <a:alpha val="60000"/>
                  </a:schemeClr>
                </a:solidFill>
              </a:rPr>
              <a:t>aktiesparekonto</a:t>
            </a:r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/</a:t>
            </a:r>
            <a:r>
              <a:rPr lang="en-US" sz="1800" dirty="0" err="1">
                <a:solidFill>
                  <a:schemeClr val="tx1">
                    <a:alpha val="60000"/>
                  </a:schemeClr>
                </a:solidFill>
              </a:rPr>
              <a:t>pensionsdepot</a:t>
            </a:r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)</a:t>
            </a:r>
          </a:p>
        </p:txBody>
      </p:sp>
      <p:pic>
        <p:nvPicPr>
          <p:cNvPr id="1026" name="Picture 2" descr="Ullits &amp;amp; Winther | Skat">
            <a:extLst>
              <a:ext uri="{FF2B5EF4-FFF2-40B4-BE49-F238E27FC236}">
                <a16:creationId xmlns:a16="http://schemas.microsoft.com/office/drawing/2014/main" id="{8FC059DA-4C5D-4791-A54B-A1CA594CD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5896">
            <a:off x="9612543" y="232011"/>
            <a:ext cx="2421285" cy="141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36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rrow: Right 22">
            <a:extLst>
              <a:ext uri="{FF2B5EF4-FFF2-40B4-BE49-F238E27FC236}">
                <a16:creationId xmlns:a16="http://schemas.microsoft.com/office/drawing/2014/main" id="{8F87DBCA-C85D-410F-AA74-CDD17E6FE055}"/>
              </a:ext>
            </a:extLst>
          </p:cNvPr>
          <p:cNvSpPr/>
          <p:nvPr/>
        </p:nvSpPr>
        <p:spPr>
          <a:xfrm rot="5989951">
            <a:off x="5629624" y="4830857"/>
            <a:ext cx="971457" cy="322178"/>
          </a:xfrm>
          <a:prstGeom prst="rightArrow">
            <a:avLst>
              <a:gd name="adj1" fmla="val 2812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9891B3B-16E1-4A35-84AC-B255F96BE349}"/>
              </a:ext>
            </a:extLst>
          </p:cNvPr>
          <p:cNvSpPr/>
          <p:nvPr/>
        </p:nvSpPr>
        <p:spPr>
          <a:xfrm rot="5989951">
            <a:off x="1961035" y="5023102"/>
            <a:ext cx="1170547" cy="275157"/>
          </a:xfrm>
          <a:prstGeom prst="rightArrow">
            <a:avLst>
              <a:gd name="adj1" fmla="val 2812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02FBC967-9E92-459A-B430-64F57CF5D3B2}"/>
              </a:ext>
            </a:extLst>
          </p:cNvPr>
          <p:cNvSpPr/>
          <p:nvPr/>
        </p:nvSpPr>
        <p:spPr>
          <a:xfrm rot="7579567">
            <a:off x="1728809" y="4755308"/>
            <a:ext cx="1170547" cy="275157"/>
          </a:xfrm>
          <a:prstGeom prst="rightArrow">
            <a:avLst>
              <a:gd name="adj1" fmla="val 2812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B3C86B2-71BF-41CA-B786-36746A64FB54}"/>
              </a:ext>
            </a:extLst>
          </p:cNvPr>
          <p:cNvSpPr/>
          <p:nvPr/>
        </p:nvSpPr>
        <p:spPr>
          <a:xfrm rot="839559">
            <a:off x="7524585" y="2139413"/>
            <a:ext cx="1170547" cy="275157"/>
          </a:xfrm>
          <a:prstGeom prst="rightArrow">
            <a:avLst>
              <a:gd name="adj1" fmla="val 2812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8155F00-3F62-4476-AEDD-2CF4259EFC13}"/>
              </a:ext>
            </a:extLst>
          </p:cNvPr>
          <p:cNvSpPr/>
          <p:nvPr/>
        </p:nvSpPr>
        <p:spPr>
          <a:xfrm rot="20565409">
            <a:off x="7524586" y="3350731"/>
            <a:ext cx="1170547" cy="275157"/>
          </a:xfrm>
          <a:prstGeom prst="rightArrow">
            <a:avLst>
              <a:gd name="adj1" fmla="val 2812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341632-1682-4401-8701-A9392BF91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5" y="609600"/>
            <a:ext cx="7281315" cy="869576"/>
          </a:xfrm>
        </p:spPr>
        <p:txBody>
          <a:bodyPr anchor="ctr">
            <a:normAutofit/>
          </a:bodyPr>
          <a:lstStyle/>
          <a:p>
            <a:r>
              <a:rPr lang="en-US" dirty="0"/>
              <a:t>SKAT!</a:t>
            </a:r>
            <a:endParaRPr lang="LID4096" dirty="0"/>
          </a:p>
        </p:txBody>
      </p:sp>
      <p:pic>
        <p:nvPicPr>
          <p:cNvPr id="1026" name="Picture 2" descr="Ullits &amp;amp; Winther | Skat">
            <a:extLst>
              <a:ext uri="{FF2B5EF4-FFF2-40B4-BE49-F238E27FC236}">
                <a16:creationId xmlns:a16="http://schemas.microsoft.com/office/drawing/2014/main" id="{8FC059DA-4C5D-4791-A54B-A1CA594CD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5896">
            <a:off x="9612543" y="232011"/>
            <a:ext cx="2421285" cy="141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985CAA2-EC63-4D84-B51A-9F4B15A992D5}"/>
              </a:ext>
            </a:extLst>
          </p:cNvPr>
          <p:cNvSpPr/>
          <p:nvPr/>
        </p:nvSpPr>
        <p:spPr>
          <a:xfrm>
            <a:off x="376042" y="2734515"/>
            <a:ext cx="3548130" cy="189529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u="sng" dirty="0" err="1">
                <a:solidFill>
                  <a:schemeClr val="tx1">
                    <a:alpha val="60000"/>
                  </a:schemeClr>
                </a:solidFill>
              </a:rPr>
              <a:t>Realisationsbeskatning</a:t>
            </a:r>
            <a:endParaRPr lang="LID4096" sz="2000" u="sng" dirty="0"/>
          </a:p>
          <a:p>
            <a:pPr algn="ctr"/>
            <a:endParaRPr lang="en-US" dirty="0"/>
          </a:p>
          <a:p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Du </a:t>
            </a:r>
            <a:r>
              <a:rPr lang="en-US" sz="1800" dirty="0" err="1">
                <a:solidFill>
                  <a:schemeClr val="tx1">
                    <a:alpha val="60000"/>
                  </a:schemeClr>
                </a:solidFill>
              </a:rPr>
              <a:t>betaler</a:t>
            </a:r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alpha val="60000"/>
                  </a:schemeClr>
                </a:solidFill>
              </a:rPr>
              <a:t>først</a:t>
            </a:r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 SKAT, </a:t>
            </a:r>
            <a:r>
              <a:rPr lang="en-US" sz="1800" dirty="0" err="1">
                <a:solidFill>
                  <a:schemeClr val="tx1">
                    <a:alpha val="60000"/>
                  </a:schemeClr>
                </a:solidFill>
              </a:rPr>
              <a:t>når</a:t>
            </a:r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 du SÆLGER!</a:t>
            </a:r>
          </a:p>
          <a:p>
            <a:r>
              <a:rPr lang="en-US" sz="1800" dirty="0" err="1">
                <a:solidFill>
                  <a:schemeClr val="tx1">
                    <a:alpha val="60000"/>
                  </a:schemeClr>
                </a:solidFill>
              </a:rPr>
              <a:t>Bedre</a:t>
            </a:r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alpha val="60000"/>
                  </a:schemeClr>
                </a:solidFill>
              </a:rPr>
              <a:t>udnyttelse</a:t>
            </a:r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alpha val="60000"/>
                  </a:schemeClr>
                </a:solidFill>
              </a:rPr>
              <a:t>af</a:t>
            </a:r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 renters </a:t>
            </a:r>
            <a:r>
              <a:rPr lang="en-US" sz="1800" dirty="0" err="1">
                <a:solidFill>
                  <a:schemeClr val="tx1">
                    <a:alpha val="60000"/>
                  </a:schemeClr>
                </a:solidFill>
              </a:rPr>
              <a:t>rente</a:t>
            </a:r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alpha val="60000"/>
                  </a:schemeClr>
                </a:solidFill>
              </a:rPr>
              <a:t>effekten</a:t>
            </a:r>
            <a:endParaRPr lang="en-US" sz="1800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DF38314-F0FB-47E4-BB0F-3624D7C9D289}"/>
              </a:ext>
            </a:extLst>
          </p:cNvPr>
          <p:cNvSpPr/>
          <p:nvPr/>
        </p:nvSpPr>
        <p:spPr>
          <a:xfrm>
            <a:off x="376042" y="1429129"/>
            <a:ext cx="3548130" cy="12266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u="sng" dirty="0" err="1">
                <a:solidFill>
                  <a:schemeClr val="tx1">
                    <a:alpha val="60000"/>
                  </a:schemeClr>
                </a:solidFill>
              </a:rPr>
              <a:t>Aktieindkomst</a:t>
            </a:r>
            <a:endParaRPr lang="LID4096" sz="2000" u="sng" dirty="0"/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27%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af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første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57.200 ,-</a:t>
            </a:r>
          </a:p>
          <a:p>
            <a:pPr algn="ctr"/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42% </a:t>
            </a:r>
            <a:r>
              <a:rPr lang="en-US" sz="1800" dirty="0" err="1">
                <a:solidFill>
                  <a:schemeClr val="tx1">
                    <a:alpha val="60000"/>
                  </a:schemeClr>
                </a:solidFill>
              </a:rPr>
              <a:t>af</a:t>
            </a:r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 det over 57.200 ,-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E221792-ABD6-4669-96C8-135773058BB2}"/>
              </a:ext>
            </a:extLst>
          </p:cNvPr>
          <p:cNvSpPr/>
          <p:nvPr/>
        </p:nvSpPr>
        <p:spPr>
          <a:xfrm>
            <a:off x="4095957" y="1429129"/>
            <a:ext cx="3548130" cy="12266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u="sng" dirty="0" err="1">
                <a:solidFill>
                  <a:schemeClr val="tx1">
                    <a:alpha val="60000"/>
                  </a:schemeClr>
                </a:solidFill>
              </a:rPr>
              <a:t>Kapitalindkomst</a:t>
            </a:r>
            <a:endParaRPr lang="LID4096" sz="2000" u="sng" dirty="0"/>
          </a:p>
          <a:p>
            <a:pPr algn="ctr"/>
            <a:endParaRPr lang="en-US" dirty="0"/>
          </a:p>
          <a:p>
            <a:pPr algn="ctr"/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37~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42%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af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alting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  <a:p>
            <a:pPr algn="ctr"/>
            <a:endParaRPr lang="en-US" sz="1800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75A33D45-EE18-4414-A130-CCB276665DF8}"/>
              </a:ext>
            </a:extLst>
          </p:cNvPr>
          <p:cNvSpPr/>
          <p:nvPr/>
        </p:nvSpPr>
        <p:spPr>
          <a:xfrm rot="17970166">
            <a:off x="2851705" y="1291550"/>
            <a:ext cx="1170547" cy="275157"/>
          </a:xfrm>
          <a:prstGeom prst="rightArrow">
            <a:avLst>
              <a:gd name="adj1" fmla="val 2812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7E2BAC-B0C1-4AF5-91C4-17C8DAA78545}"/>
              </a:ext>
            </a:extLst>
          </p:cNvPr>
          <p:cNvSpPr txBox="1"/>
          <p:nvPr/>
        </p:nvSpPr>
        <p:spPr>
          <a:xfrm>
            <a:off x="3654567" y="291888"/>
            <a:ext cx="30460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Progressionsgrænse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-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Fordoblet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for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ægtefæller</a:t>
            </a:r>
            <a:endParaRPr lang="en-US" sz="1800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3A44EF8-FE14-44CE-BF7D-8F402FA129F7}"/>
              </a:ext>
            </a:extLst>
          </p:cNvPr>
          <p:cNvSpPr/>
          <p:nvPr/>
        </p:nvSpPr>
        <p:spPr>
          <a:xfrm>
            <a:off x="4092460" y="2736558"/>
            <a:ext cx="3548130" cy="189529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u="sng" dirty="0" err="1">
                <a:solidFill>
                  <a:schemeClr val="tx1">
                    <a:alpha val="60000"/>
                  </a:schemeClr>
                </a:solidFill>
              </a:rPr>
              <a:t>Lagerbeskatning</a:t>
            </a:r>
            <a:endParaRPr lang="LID4096" sz="2000" u="sng" dirty="0"/>
          </a:p>
          <a:p>
            <a:pPr algn="ctr"/>
            <a:endParaRPr lang="en-US" dirty="0"/>
          </a:p>
          <a:p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Du </a:t>
            </a:r>
            <a:r>
              <a:rPr lang="en-US" sz="1800" dirty="0" err="1">
                <a:solidFill>
                  <a:schemeClr val="tx1">
                    <a:alpha val="60000"/>
                  </a:schemeClr>
                </a:solidFill>
              </a:rPr>
              <a:t>betaler</a:t>
            </a:r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 SKAT </a:t>
            </a:r>
            <a:r>
              <a:rPr lang="en-US" sz="1800" dirty="0" err="1">
                <a:solidFill>
                  <a:schemeClr val="tx1">
                    <a:alpha val="60000"/>
                  </a:schemeClr>
                </a:solidFill>
              </a:rPr>
              <a:t>hvert</a:t>
            </a:r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alpha val="60000"/>
                  </a:schemeClr>
                </a:solidFill>
              </a:rPr>
              <a:t>år</a:t>
            </a:r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tx1">
                    <a:alpha val="60000"/>
                  </a:schemeClr>
                </a:solidFill>
              </a:rPr>
              <a:t>uanset</a:t>
            </a:r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 om du </a:t>
            </a:r>
            <a:r>
              <a:rPr lang="en-US" sz="1800" dirty="0" err="1">
                <a:solidFill>
                  <a:schemeClr val="tx1">
                    <a:alpha val="60000"/>
                  </a:schemeClr>
                </a:solidFill>
              </a:rPr>
              <a:t>sælger</a:t>
            </a:r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alpha val="60000"/>
                  </a:schemeClr>
                </a:solidFill>
              </a:rPr>
              <a:t>eller</a:t>
            </a:r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alpha val="60000"/>
                  </a:schemeClr>
                </a:solidFill>
              </a:rPr>
              <a:t>ej</a:t>
            </a:r>
            <a:endParaRPr lang="en-US" sz="1800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Du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betaler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forskellen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mellem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værdien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først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og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sidst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på</a:t>
            </a:r>
            <a:r>
              <a:rPr lang="en-US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alpha val="60000"/>
                  </a:schemeClr>
                </a:solidFill>
              </a:rPr>
              <a:t>året</a:t>
            </a:r>
            <a:endParaRPr lang="en-US" sz="1800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E4FA151-446A-4B18-8663-C377A75189E1}"/>
              </a:ext>
            </a:extLst>
          </p:cNvPr>
          <p:cNvSpPr/>
          <p:nvPr/>
        </p:nvSpPr>
        <p:spPr>
          <a:xfrm>
            <a:off x="4317402" y="5540169"/>
            <a:ext cx="3192706" cy="124112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u="sng" dirty="0" err="1">
                <a:solidFill>
                  <a:schemeClr val="tx1">
                    <a:alpha val="60000"/>
                  </a:schemeClr>
                </a:solidFill>
              </a:rPr>
              <a:t>Akkumulerende</a:t>
            </a:r>
            <a:r>
              <a:rPr lang="en-US" sz="2000" u="sng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u="sng" dirty="0" err="1">
                <a:solidFill>
                  <a:schemeClr val="tx1">
                    <a:alpha val="60000"/>
                  </a:schemeClr>
                </a:solidFill>
              </a:rPr>
              <a:t>investeringsforeninger</a:t>
            </a:r>
            <a:r>
              <a:rPr lang="en-US" sz="2000" u="sng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u="sng" dirty="0" err="1">
                <a:solidFill>
                  <a:schemeClr val="tx1">
                    <a:alpha val="60000"/>
                  </a:schemeClr>
                </a:solidFill>
              </a:rPr>
              <a:t>og</a:t>
            </a:r>
            <a:r>
              <a:rPr lang="en-US" sz="2000" u="sng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u="sng" dirty="0" err="1">
                <a:solidFill>
                  <a:schemeClr val="tx1">
                    <a:alpha val="60000"/>
                  </a:schemeClr>
                </a:solidFill>
              </a:rPr>
              <a:t>udenlandske</a:t>
            </a:r>
            <a:r>
              <a:rPr lang="en-US" sz="2000" u="sng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u="sng" dirty="0" err="1">
                <a:solidFill>
                  <a:schemeClr val="tx1">
                    <a:alpha val="60000"/>
                  </a:schemeClr>
                </a:solidFill>
              </a:rPr>
              <a:t>ETF’er</a:t>
            </a:r>
            <a:r>
              <a:rPr lang="en-US" sz="2000" u="sng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u="sng" dirty="0" err="1">
                <a:solidFill>
                  <a:schemeClr val="tx1">
                    <a:alpha val="60000"/>
                  </a:schemeClr>
                </a:solidFill>
              </a:rPr>
              <a:t>på</a:t>
            </a:r>
            <a:r>
              <a:rPr lang="en-US" sz="2000" u="sng" dirty="0">
                <a:solidFill>
                  <a:schemeClr val="tx1">
                    <a:alpha val="60000"/>
                  </a:schemeClr>
                </a:solidFill>
              </a:rPr>
              <a:t> SKATs </a:t>
            </a:r>
            <a:r>
              <a:rPr lang="en-US" sz="2000" u="sng" dirty="0" err="1">
                <a:solidFill>
                  <a:schemeClr val="tx1">
                    <a:alpha val="60000"/>
                  </a:schemeClr>
                </a:solidFill>
              </a:rPr>
              <a:t>positivliste</a:t>
            </a:r>
            <a:endParaRPr lang="LID4096" sz="2000" u="sng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0A2B2BD-EF3A-401B-B89A-C046CF71E4A6}"/>
              </a:ext>
            </a:extLst>
          </p:cNvPr>
          <p:cNvSpPr/>
          <p:nvPr/>
        </p:nvSpPr>
        <p:spPr>
          <a:xfrm>
            <a:off x="8895075" y="2550091"/>
            <a:ext cx="2903467" cy="187643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u="sng" dirty="0" err="1">
                <a:solidFill>
                  <a:schemeClr val="tx1">
                    <a:alpha val="60000"/>
                  </a:schemeClr>
                </a:solidFill>
              </a:rPr>
              <a:t>Akkumulerende</a:t>
            </a:r>
            <a:r>
              <a:rPr lang="en-US" sz="2000" u="sng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u="sng" dirty="0" err="1">
                <a:solidFill>
                  <a:schemeClr val="tx1">
                    <a:alpha val="60000"/>
                  </a:schemeClr>
                </a:solidFill>
              </a:rPr>
              <a:t>investeringsforeninger</a:t>
            </a:r>
            <a:r>
              <a:rPr lang="en-US" sz="2000" u="sng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u="sng" dirty="0" err="1">
                <a:solidFill>
                  <a:schemeClr val="tx1">
                    <a:alpha val="60000"/>
                  </a:schemeClr>
                </a:solidFill>
              </a:rPr>
              <a:t>og</a:t>
            </a:r>
            <a:r>
              <a:rPr lang="en-US" sz="2000" u="sng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u="sng" dirty="0" err="1">
                <a:solidFill>
                  <a:schemeClr val="tx1">
                    <a:alpha val="60000"/>
                  </a:schemeClr>
                </a:solidFill>
              </a:rPr>
              <a:t>udenlandske</a:t>
            </a:r>
            <a:r>
              <a:rPr lang="en-US" sz="2000" u="sng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u="sng" dirty="0" err="1">
                <a:solidFill>
                  <a:schemeClr val="tx1">
                    <a:alpha val="60000"/>
                  </a:schemeClr>
                </a:solidFill>
              </a:rPr>
              <a:t>ETF’er</a:t>
            </a:r>
            <a:r>
              <a:rPr lang="en-US" sz="2000" u="sng" dirty="0">
                <a:solidFill>
                  <a:schemeClr val="tx1">
                    <a:alpha val="60000"/>
                  </a:schemeClr>
                </a:solidFill>
              </a:rPr>
              <a:t> IKKE </a:t>
            </a:r>
            <a:r>
              <a:rPr lang="en-US" sz="2000" u="sng" dirty="0" err="1">
                <a:solidFill>
                  <a:schemeClr val="tx1">
                    <a:alpha val="60000"/>
                  </a:schemeClr>
                </a:solidFill>
              </a:rPr>
              <a:t>på</a:t>
            </a:r>
            <a:r>
              <a:rPr lang="en-US" sz="2000" u="sng" dirty="0">
                <a:solidFill>
                  <a:schemeClr val="tx1">
                    <a:alpha val="60000"/>
                  </a:schemeClr>
                </a:solidFill>
              </a:rPr>
              <a:t> SKATs </a:t>
            </a:r>
            <a:r>
              <a:rPr lang="en-US" sz="2000" u="sng" dirty="0" err="1">
                <a:solidFill>
                  <a:schemeClr val="tx1">
                    <a:alpha val="60000"/>
                  </a:schemeClr>
                </a:solidFill>
              </a:rPr>
              <a:t>positivliste</a:t>
            </a:r>
            <a:endParaRPr lang="LID4096" sz="2000" u="sng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8942BDF-4171-4CB5-BF8B-6B45234A1A63}"/>
              </a:ext>
            </a:extLst>
          </p:cNvPr>
          <p:cNvSpPr/>
          <p:nvPr/>
        </p:nvSpPr>
        <p:spPr>
          <a:xfrm>
            <a:off x="119778" y="5319489"/>
            <a:ext cx="1811102" cy="44136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u="sng" dirty="0" err="1">
                <a:solidFill>
                  <a:schemeClr val="tx1">
                    <a:alpha val="60000"/>
                  </a:schemeClr>
                </a:solidFill>
              </a:rPr>
              <a:t>Enkelt</a:t>
            </a:r>
            <a:r>
              <a:rPr lang="en-US" sz="2000" u="sng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u="sng" dirty="0" err="1">
                <a:solidFill>
                  <a:schemeClr val="tx1">
                    <a:alpha val="60000"/>
                  </a:schemeClr>
                </a:solidFill>
              </a:rPr>
              <a:t>aktier</a:t>
            </a:r>
            <a:endParaRPr lang="LID4096" sz="2000" u="sng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6E5E479-EE9B-4B09-A22D-5BEF09FE45AA}"/>
              </a:ext>
            </a:extLst>
          </p:cNvPr>
          <p:cNvSpPr/>
          <p:nvPr/>
        </p:nvSpPr>
        <p:spPr>
          <a:xfrm>
            <a:off x="598239" y="5868928"/>
            <a:ext cx="3103735" cy="75894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u="sng" dirty="0" err="1">
                <a:solidFill>
                  <a:schemeClr val="tx1">
                    <a:alpha val="60000"/>
                  </a:schemeClr>
                </a:solidFill>
              </a:rPr>
              <a:t>Distribuerende</a:t>
            </a:r>
            <a:r>
              <a:rPr lang="en-US" sz="2000" u="sng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u="sng" dirty="0" err="1">
                <a:solidFill>
                  <a:schemeClr val="tx1">
                    <a:alpha val="60000"/>
                  </a:schemeClr>
                </a:solidFill>
              </a:rPr>
              <a:t>investeringsforeninger</a:t>
            </a:r>
            <a:endParaRPr lang="LID4096" sz="2000" u="sng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2A6006-BD41-4E3F-A536-8211AC085D7A}"/>
              </a:ext>
            </a:extLst>
          </p:cNvPr>
          <p:cNvSpPr txBox="1"/>
          <p:nvPr/>
        </p:nvSpPr>
        <p:spPr>
          <a:xfrm>
            <a:off x="10262248" y="6519446"/>
            <a:ext cx="20307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Skat’s </a:t>
            </a:r>
            <a:r>
              <a:rPr lang="en-US" sz="800" dirty="0" err="1"/>
              <a:t>positivliste</a:t>
            </a:r>
            <a:br>
              <a:rPr lang="en-US" sz="800" dirty="0"/>
            </a:br>
            <a:r>
              <a:rPr lang="LID4096" sz="800" dirty="0"/>
              <a:t>https://skat.dk/skat.aspx?oid=2244641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8EB5044-4A91-4AB4-B584-791B44401D47}"/>
              </a:ext>
            </a:extLst>
          </p:cNvPr>
          <p:cNvSpPr/>
          <p:nvPr/>
        </p:nvSpPr>
        <p:spPr>
          <a:xfrm>
            <a:off x="9039389" y="2056312"/>
            <a:ext cx="2614841" cy="44136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u="sng" dirty="0">
                <a:solidFill>
                  <a:schemeClr val="tx1">
                    <a:alpha val="60000"/>
                  </a:schemeClr>
                </a:solidFill>
              </a:rPr>
              <a:t>Alt </a:t>
            </a:r>
            <a:r>
              <a:rPr lang="en-US" sz="2000" u="sng" dirty="0" err="1">
                <a:solidFill>
                  <a:schemeClr val="tx1">
                    <a:alpha val="60000"/>
                  </a:schemeClr>
                </a:solidFill>
              </a:rPr>
              <a:t>andet</a:t>
            </a:r>
            <a:r>
              <a:rPr lang="en-US" sz="2000" u="sng" dirty="0">
                <a:solidFill>
                  <a:schemeClr val="tx1">
                    <a:alpha val="60000"/>
                  </a:schemeClr>
                </a:solidFill>
              </a:rPr>
              <a:t> end </a:t>
            </a:r>
            <a:r>
              <a:rPr lang="en-US" sz="2000" u="sng" dirty="0" err="1">
                <a:solidFill>
                  <a:schemeClr val="tx1">
                    <a:alpha val="60000"/>
                  </a:schemeClr>
                </a:solidFill>
              </a:rPr>
              <a:t>aktier</a:t>
            </a:r>
            <a:endParaRPr lang="LID4096" sz="2000" u="sng" dirty="0"/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AE805D50-1756-4139-B024-19198CDC6116}"/>
              </a:ext>
            </a:extLst>
          </p:cNvPr>
          <p:cNvSpPr/>
          <p:nvPr/>
        </p:nvSpPr>
        <p:spPr>
          <a:xfrm>
            <a:off x="3504760" y="2240736"/>
            <a:ext cx="370502" cy="342664"/>
          </a:xfrm>
          <a:prstGeom prst="star5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4" name="Star: 5 Points 23">
            <a:extLst>
              <a:ext uri="{FF2B5EF4-FFF2-40B4-BE49-F238E27FC236}">
                <a16:creationId xmlns:a16="http://schemas.microsoft.com/office/drawing/2014/main" id="{2A854266-83E8-4FAC-805A-86CA46FE0225}"/>
              </a:ext>
            </a:extLst>
          </p:cNvPr>
          <p:cNvSpPr/>
          <p:nvPr/>
        </p:nvSpPr>
        <p:spPr>
          <a:xfrm>
            <a:off x="1745629" y="5472225"/>
            <a:ext cx="370502" cy="342664"/>
          </a:xfrm>
          <a:prstGeom prst="star5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6EBADC9C-515B-4E36-92AC-24BEA6363CB1}"/>
              </a:ext>
            </a:extLst>
          </p:cNvPr>
          <p:cNvSpPr/>
          <p:nvPr/>
        </p:nvSpPr>
        <p:spPr>
          <a:xfrm>
            <a:off x="3434650" y="6354156"/>
            <a:ext cx="370502" cy="342664"/>
          </a:xfrm>
          <a:prstGeom prst="star5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5C2DA55B-980F-4B3C-B283-60EE7BE281A3}"/>
              </a:ext>
            </a:extLst>
          </p:cNvPr>
          <p:cNvSpPr/>
          <p:nvPr/>
        </p:nvSpPr>
        <p:spPr>
          <a:xfrm>
            <a:off x="7261579" y="6376582"/>
            <a:ext cx="370502" cy="342664"/>
          </a:xfrm>
          <a:prstGeom prst="star5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1" name="Star: 5 Points 30">
            <a:extLst>
              <a:ext uri="{FF2B5EF4-FFF2-40B4-BE49-F238E27FC236}">
                <a16:creationId xmlns:a16="http://schemas.microsoft.com/office/drawing/2014/main" id="{A5660A1A-7587-4E69-A3C1-C81255832048}"/>
              </a:ext>
            </a:extLst>
          </p:cNvPr>
          <p:cNvSpPr/>
          <p:nvPr/>
        </p:nvSpPr>
        <p:spPr>
          <a:xfrm>
            <a:off x="7230702" y="2216156"/>
            <a:ext cx="370502" cy="342664"/>
          </a:xfrm>
          <a:prstGeom prst="star5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2" name="Star: 5 Points 31">
            <a:extLst>
              <a:ext uri="{FF2B5EF4-FFF2-40B4-BE49-F238E27FC236}">
                <a16:creationId xmlns:a16="http://schemas.microsoft.com/office/drawing/2014/main" id="{088F5E50-40BE-4F0C-8E46-42E9456159D5}"/>
              </a:ext>
            </a:extLst>
          </p:cNvPr>
          <p:cNvSpPr/>
          <p:nvPr/>
        </p:nvSpPr>
        <p:spPr>
          <a:xfrm>
            <a:off x="11612083" y="2207427"/>
            <a:ext cx="370502" cy="342664"/>
          </a:xfrm>
          <a:prstGeom prst="star5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3" name="Star: 5 Points 32">
            <a:extLst>
              <a:ext uri="{FF2B5EF4-FFF2-40B4-BE49-F238E27FC236}">
                <a16:creationId xmlns:a16="http://schemas.microsoft.com/office/drawing/2014/main" id="{080E87D8-02D1-4A6A-84A2-53B51ACCF3A0}"/>
              </a:ext>
            </a:extLst>
          </p:cNvPr>
          <p:cNvSpPr/>
          <p:nvPr/>
        </p:nvSpPr>
        <p:spPr>
          <a:xfrm>
            <a:off x="11604187" y="3997193"/>
            <a:ext cx="370502" cy="342664"/>
          </a:xfrm>
          <a:prstGeom prst="star5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0436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 animBg="1"/>
      <p:bldP spid="21" grpId="0" animBg="1"/>
      <p:bldP spid="20" grpId="0" animBg="1"/>
      <p:bldP spid="19" grpId="0" animBg="1"/>
      <p:bldP spid="6" grpId="0" animBg="1"/>
      <p:bldP spid="7" grpId="0" animBg="1"/>
      <p:bldP spid="8" grpId="0" animBg="1"/>
      <p:bldP spid="3" grpId="0" animBg="1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8" grpId="0" animBg="1"/>
      <p:bldP spid="4" grpId="0" animBg="1"/>
      <p:bldP spid="24" grpId="0" animBg="1"/>
      <p:bldP spid="25" grpId="0" animBg="1"/>
      <p:bldP spid="26" grpId="0" animBg="1"/>
      <p:bldP spid="31" grpId="0" animBg="1"/>
      <p:bldP spid="32" grpId="0" animBg="1"/>
      <p:bldP spid="3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41632-1682-4401-8701-A9392BF91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49" y="662400"/>
            <a:ext cx="10166981" cy="1492132"/>
          </a:xfrm>
        </p:spPr>
        <p:txBody>
          <a:bodyPr anchor="t">
            <a:normAutofit/>
          </a:bodyPr>
          <a:lstStyle/>
          <a:p>
            <a:r>
              <a:rPr lang="en-US" dirty="0" err="1"/>
              <a:t>Hvor</a:t>
            </a:r>
            <a:r>
              <a:rPr lang="en-US" dirty="0"/>
              <a:t> ser man </a:t>
            </a:r>
            <a:r>
              <a:rPr lang="en-US" dirty="0" err="1"/>
              <a:t>hvordan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fond </a:t>
            </a:r>
            <a:r>
              <a:rPr lang="en-US" dirty="0" err="1"/>
              <a:t>beskattes</a:t>
            </a:r>
            <a:r>
              <a:rPr lang="en-US" dirty="0"/>
              <a:t>?</a:t>
            </a:r>
            <a:endParaRPr lang="LID4096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36F4BA-4FAE-464D-A4FB-7ED6098C3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3166" y="1322928"/>
            <a:ext cx="9674096" cy="550456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3E63F97-AD45-4FA8-8046-C74D72FFEB05}"/>
              </a:ext>
            </a:extLst>
          </p:cNvPr>
          <p:cNvSpPr/>
          <p:nvPr/>
        </p:nvSpPr>
        <p:spPr>
          <a:xfrm>
            <a:off x="2516056" y="3896392"/>
            <a:ext cx="1089125" cy="1016623"/>
          </a:xfrm>
          <a:prstGeom prst="ellipse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0947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41632-1682-4401-8701-A9392BF91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5" y="609600"/>
            <a:ext cx="7281315" cy="869576"/>
          </a:xfrm>
        </p:spPr>
        <p:txBody>
          <a:bodyPr anchor="ctr">
            <a:normAutofit/>
          </a:bodyPr>
          <a:lstStyle/>
          <a:p>
            <a:r>
              <a:rPr lang="en-US" dirty="0"/>
              <a:t>SKAT!</a:t>
            </a:r>
            <a:endParaRPr lang="LID4096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D2430A-EC1C-4995-86AA-961B9FF2E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0" y="1715758"/>
            <a:ext cx="10008733" cy="190918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Eksempel: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Startindskud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: 50.000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kr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, med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årlig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vækst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af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10%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9143811C-F87A-4335-B42C-ADB71E52C5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559070"/>
              </p:ext>
            </p:extLst>
          </p:nvPr>
        </p:nvGraphicFramePr>
        <p:xfrm>
          <a:off x="857190" y="2333366"/>
          <a:ext cx="10145655" cy="2517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9131">
                  <a:extLst>
                    <a:ext uri="{9D8B030D-6E8A-4147-A177-3AD203B41FA5}">
                      <a16:colId xmlns:a16="http://schemas.microsoft.com/office/drawing/2014/main" val="3825879373"/>
                    </a:ext>
                  </a:extLst>
                </a:gridCol>
                <a:gridCol w="2029131">
                  <a:extLst>
                    <a:ext uri="{9D8B030D-6E8A-4147-A177-3AD203B41FA5}">
                      <a16:colId xmlns:a16="http://schemas.microsoft.com/office/drawing/2014/main" val="4251787829"/>
                    </a:ext>
                  </a:extLst>
                </a:gridCol>
                <a:gridCol w="2029131">
                  <a:extLst>
                    <a:ext uri="{9D8B030D-6E8A-4147-A177-3AD203B41FA5}">
                      <a16:colId xmlns:a16="http://schemas.microsoft.com/office/drawing/2014/main" val="4250109055"/>
                    </a:ext>
                  </a:extLst>
                </a:gridCol>
                <a:gridCol w="2029131">
                  <a:extLst>
                    <a:ext uri="{9D8B030D-6E8A-4147-A177-3AD203B41FA5}">
                      <a16:colId xmlns:a16="http://schemas.microsoft.com/office/drawing/2014/main" val="2428514706"/>
                    </a:ext>
                  </a:extLst>
                </a:gridCol>
                <a:gridCol w="2029131">
                  <a:extLst>
                    <a:ext uri="{9D8B030D-6E8A-4147-A177-3AD203B41FA5}">
                      <a16:colId xmlns:a16="http://schemas.microsoft.com/office/drawing/2014/main" val="3651404867"/>
                    </a:ext>
                  </a:extLst>
                </a:gridCol>
              </a:tblGrid>
              <a:tr h="59742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År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Formue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Afkast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SKAT, </a:t>
                      </a:r>
                      <a:r>
                        <a:rPr lang="en-US" b="1" u="sng" dirty="0" err="1"/>
                        <a:t>hvis</a:t>
                      </a:r>
                      <a:r>
                        <a:rPr lang="en-US" dirty="0"/>
                        <a:t> du </a:t>
                      </a:r>
                      <a:r>
                        <a:rPr lang="en-US" dirty="0" err="1"/>
                        <a:t>sælger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Gevinst</a:t>
                      </a:r>
                      <a:r>
                        <a:rPr lang="en-US" dirty="0"/>
                        <a:t>, </a:t>
                      </a:r>
                      <a:r>
                        <a:rPr lang="en-US" u="sng" dirty="0" err="1"/>
                        <a:t>hvis</a:t>
                      </a:r>
                      <a:r>
                        <a:rPr lang="en-US" dirty="0"/>
                        <a:t> du </a:t>
                      </a:r>
                      <a:r>
                        <a:rPr lang="en-US" dirty="0" err="1"/>
                        <a:t>sælger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659883"/>
                  </a:ext>
                </a:extLst>
              </a:tr>
              <a:tr h="59742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alpha val="60000"/>
                            </a:schemeClr>
                          </a:solidFill>
                        </a:rPr>
                        <a:t>2022</a:t>
                      </a:r>
                      <a:endParaRPr lang="LID4096" dirty="0"/>
                    </a:p>
                    <a:p>
                      <a:pPr algn="ctr"/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alpha val="60000"/>
                            </a:schemeClr>
                          </a:solidFill>
                        </a:rPr>
                        <a:t>50.000 </a:t>
                      </a:r>
                      <a:r>
                        <a:rPr lang="en-US" sz="1800" dirty="0" err="1">
                          <a:solidFill>
                            <a:schemeClr val="tx1">
                              <a:alpha val="60000"/>
                            </a:schemeClr>
                          </a:solidFill>
                        </a:rPr>
                        <a:t>kr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alpha val="60000"/>
                            </a:schemeClr>
                          </a:solidFill>
                        </a:rPr>
                        <a:t>0 </a:t>
                      </a:r>
                      <a:r>
                        <a:rPr lang="en-US" sz="1800" dirty="0" err="1">
                          <a:solidFill>
                            <a:schemeClr val="tx1">
                              <a:alpha val="60000"/>
                            </a:schemeClr>
                          </a:solidFill>
                        </a:rPr>
                        <a:t>kr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alpha val="60000"/>
                            </a:schemeClr>
                          </a:solidFill>
                        </a:rPr>
                        <a:t>0 </a:t>
                      </a:r>
                      <a:r>
                        <a:rPr lang="en-US" sz="1800" dirty="0" err="1">
                          <a:solidFill>
                            <a:schemeClr val="tx1">
                              <a:alpha val="60000"/>
                            </a:schemeClr>
                          </a:solidFill>
                        </a:rPr>
                        <a:t>kr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alpha val="60000"/>
                            </a:schemeClr>
                          </a:solidFill>
                        </a:rPr>
                        <a:t>0 </a:t>
                      </a:r>
                      <a:r>
                        <a:rPr lang="en-US" sz="1800" dirty="0" err="1">
                          <a:solidFill>
                            <a:schemeClr val="tx1">
                              <a:alpha val="60000"/>
                            </a:schemeClr>
                          </a:solidFill>
                        </a:rPr>
                        <a:t>kr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4483872"/>
                  </a:ext>
                </a:extLst>
              </a:tr>
              <a:tr h="59742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alpha val="60000"/>
                            </a:schemeClr>
                          </a:solidFill>
                        </a:rPr>
                        <a:t>2023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alpha val="60000"/>
                            </a:schemeClr>
                          </a:solidFill>
                        </a:rPr>
                        <a:t>55.236 </a:t>
                      </a:r>
                      <a:r>
                        <a:rPr lang="en-US" sz="1800" dirty="0" err="1">
                          <a:solidFill>
                            <a:schemeClr val="tx1">
                              <a:alpha val="60000"/>
                            </a:schemeClr>
                          </a:solidFill>
                        </a:rPr>
                        <a:t>kr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alpha val="60000"/>
                            </a:schemeClr>
                          </a:solidFill>
                        </a:rPr>
                        <a:t>5.236 </a:t>
                      </a:r>
                      <a:r>
                        <a:rPr lang="en-US" sz="1800" dirty="0" err="1">
                          <a:solidFill>
                            <a:schemeClr val="tx1">
                              <a:alpha val="60000"/>
                            </a:schemeClr>
                          </a:solidFill>
                        </a:rPr>
                        <a:t>kr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alpha val="60000"/>
                            </a:schemeClr>
                          </a:solidFill>
                        </a:rPr>
                        <a:t>1.414 </a:t>
                      </a:r>
                      <a:r>
                        <a:rPr lang="en-US" sz="1800" dirty="0" err="1">
                          <a:solidFill>
                            <a:schemeClr val="tx1">
                              <a:alpha val="60000"/>
                            </a:schemeClr>
                          </a:solidFill>
                        </a:rPr>
                        <a:t>kr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alpha val="60000"/>
                            </a:schemeClr>
                          </a:solidFill>
                        </a:rPr>
                        <a:t>3.822 </a:t>
                      </a:r>
                      <a:r>
                        <a:rPr lang="en-US" sz="1800" dirty="0" err="1">
                          <a:solidFill>
                            <a:schemeClr val="tx1">
                              <a:alpha val="60000"/>
                            </a:schemeClr>
                          </a:solidFill>
                        </a:rPr>
                        <a:t>kr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680678"/>
                  </a:ext>
                </a:extLst>
              </a:tr>
              <a:tr h="59742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>
                              <a:alpha val="60000"/>
                            </a:schemeClr>
                          </a:solidFill>
                        </a:rPr>
                        <a:t>2024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alpha val="60000"/>
                            </a:schemeClr>
                          </a:solidFill>
                        </a:rPr>
                        <a:t>61.020 </a:t>
                      </a:r>
                      <a:r>
                        <a:rPr lang="en-US" sz="1800" dirty="0" err="1">
                          <a:solidFill>
                            <a:schemeClr val="tx1">
                              <a:alpha val="60000"/>
                            </a:schemeClr>
                          </a:solidFill>
                        </a:rPr>
                        <a:t>kr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alpha val="60000"/>
                            </a:schemeClr>
                          </a:solidFill>
                        </a:rPr>
                        <a:t>11.020 </a:t>
                      </a:r>
                      <a:r>
                        <a:rPr lang="en-US" sz="1800" dirty="0" err="1">
                          <a:solidFill>
                            <a:schemeClr val="tx1">
                              <a:alpha val="60000"/>
                            </a:schemeClr>
                          </a:solidFill>
                        </a:rPr>
                        <a:t>kr</a:t>
                      </a:r>
                      <a:endParaRPr lang="LID4096" dirty="0"/>
                    </a:p>
                    <a:p>
                      <a:pPr algn="ctr"/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alpha val="60000"/>
                            </a:schemeClr>
                          </a:solidFill>
                        </a:rPr>
                        <a:t>2.975 </a:t>
                      </a:r>
                      <a:r>
                        <a:rPr lang="en-US" sz="1800" dirty="0" err="1">
                          <a:solidFill>
                            <a:schemeClr val="tx1">
                              <a:alpha val="60000"/>
                            </a:schemeClr>
                          </a:solidFill>
                        </a:rPr>
                        <a:t>kr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>
                              <a:alpha val="60000"/>
                            </a:schemeClr>
                          </a:solidFill>
                        </a:rPr>
                        <a:t>8.044 </a:t>
                      </a:r>
                      <a:r>
                        <a:rPr lang="en-US" sz="1800" dirty="0" err="1">
                          <a:solidFill>
                            <a:schemeClr val="tx1">
                              <a:alpha val="60000"/>
                            </a:schemeClr>
                          </a:solidFill>
                        </a:rPr>
                        <a:t>kr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527025"/>
                  </a:ext>
                </a:extLst>
              </a:tr>
            </a:tbl>
          </a:graphicData>
        </a:graphic>
      </p:graphicFrame>
      <p:pic>
        <p:nvPicPr>
          <p:cNvPr id="1026" name="Picture 2" descr="Ullits &amp;amp; Winther | Skat">
            <a:extLst>
              <a:ext uri="{FF2B5EF4-FFF2-40B4-BE49-F238E27FC236}">
                <a16:creationId xmlns:a16="http://schemas.microsoft.com/office/drawing/2014/main" id="{8FC059DA-4C5D-4791-A54B-A1CA594CD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5896">
            <a:off x="9612543" y="232011"/>
            <a:ext cx="2421285" cy="141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45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7FB58-45BD-42A1-830E-79F0A829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Eksempel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fornuftig</a:t>
            </a:r>
            <a:r>
              <a:rPr lang="en-US" dirty="0"/>
              <a:t> </a:t>
            </a:r>
            <a:r>
              <a:rPr lang="en-US" dirty="0" err="1"/>
              <a:t>portofølge</a:t>
            </a:r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DBB020-5797-4619-AD22-78CCD02C1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013" y="1532728"/>
            <a:ext cx="9658471" cy="48889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38361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7FB58-45BD-42A1-830E-79F0A829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Eksempel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fornuftig</a:t>
            </a:r>
            <a:r>
              <a:rPr lang="en-US" dirty="0"/>
              <a:t> </a:t>
            </a:r>
            <a:r>
              <a:rPr lang="en-US" dirty="0" err="1"/>
              <a:t>portofølge</a:t>
            </a:r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DBB020-5797-4619-AD22-78CCD02C1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013" y="1536496"/>
            <a:ext cx="9658471" cy="48814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20521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41632-1682-4401-8701-A9392BF91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0" y="662400"/>
            <a:ext cx="4737775" cy="1492132"/>
          </a:xfrm>
        </p:spPr>
        <p:txBody>
          <a:bodyPr anchor="t">
            <a:normAutofit/>
          </a:bodyPr>
          <a:lstStyle/>
          <a:p>
            <a:r>
              <a:rPr lang="en-US" dirty="0" err="1"/>
              <a:t>Hvorfor</a:t>
            </a:r>
            <a:r>
              <a:rPr lang="en-US" dirty="0"/>
              <a:t> </a:t>
            </a:r>
            <a:r>
              <a:rPr lang="en-US" dirty="0" err="1"/>
              <a:t>investere</a:t>
            </a:r>
            <a:r>
              <a:rPr lang="en-US" dirty="0"/>
              <a:t>?</a:t>
            </a:r>
            <a:endParaRPr lang="LID4096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18AE05-B1D4-4A60-A808-2E2C04BC1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9567" y="1278328"/>
            <a:ext cx="9120769" cy="55438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9C5B02F-B39B-453C-9FF0-D082C56C093D}"/>
              </a:ext>
            </a:extLst>
          </p:cNvPr>
          <p:cNvSpPr/>
          <p:nvPr/>
        </p:nvSpPr>
        <p:spPr>
          <a:xfrm>
            <a:off x="3148445" y="1693719"/>
            <a:ext cx="3506931" cy="5118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7AA6D3-A114-4E21-8AE8-ED512D2B219B}"/>
              </a:ext>
            </a:extLst>
          </p:cNvPr>
          <p:cNvSpPr/>
          <p:nvPr/>
        </p:nvSpPr>
        <p:spPr>
          <a:xfrm>
            <a:off x="6644986" y="1633104"/>
            <a:ext cx="3955350" cy="5118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992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7FB58-45BD-42A1-830E-79F0A829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Eksempel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fornuftig</a:t>
            </a:r>
            <a:r>
              <a:rPr lang="en-US" dirty="0"/>
              <a:t> </a:t>
            </a:r>
            <a:r>
              <a:rPr lang="en-US" dirty="0" err="1"/>
              <a:t>portofølge</a:t>
            </a:r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DBB020-5797-4619-AD22-78CCD02C1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207" y="1547549"/>
            <a:ext cx="9554082" cy="48593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93727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7FB58-45BD-42A1-830E-79F0A829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Eksempel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fornuftig</a:t>
            </a:r>
            <a:r>
              <a:rPr lang="en-US" dirty="0"/>
              <a:t> </a:t>
            </a:r>
            <a:r>
              <a:rPr lang="en-US" dirty="0" err="1"/>
              <a:t>portofølge</a:t>
            </a:r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DBB020-5797-4619-AD22-78CCD02C1A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987"/>
          <a:stretch/>
        </p:blipFill>
        <p:spPr>
          <a:xfrm>
            <a:off x="1811327" y="4969209"/>
            <a:ext cx="9554082" cy="8753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B10047-B4B1-4AC0-B53A-1A9ACE7A49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" r="11"/>
          <a:stretch/>
        </p:blipFill>
        <p:spPr>
          <a:xfrm>
            <a:off x="1811327" y="3627801"/>
            <a:ext cx="9554082" cy="8753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FFACD6-C149-47B6-A1C6-E17F0C9BF1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5" b="5125"/>
          <a:stretch/>
        </p:blipFill>
        <p:spPr>
          <a:xfrm>
            <a:off x="1811327" y="2286393"/>
            <a:ext cx="9554082" cy="8753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BD0E308-28CF-4C44-8238-9E4F9B3C1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806" y="2362245"/>
            <a:ext cx="1193521" cy="364251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50%</a:t>
            </a:r>
          </a:p>
          <a:p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25%</a:t>
            </a:r>
          </a:p>
          <a:p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25%</a:t>
            </a:r>
            <a:endParaRPr lang="en-US" sz="1800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24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C5FE0-B251-4281-A4D9-BFFFBED4B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Tak</a:t>
            </a:r>
            <a:r>
              <a:rPr lang="en-US" dirty="0"/>
              <a:t> for </a:t>
            </a:r>
            <a:r>
              <a:rPr lang="en-US" dirty="0" err="1"/>
              <a:t>jeres</a:t>
            </a:r>
            <a:r>
              <a:rPr lang="en-US" dirty="0"/>
              <a:t> </a:t>
            </a:r>
            <a:r>
              <a:rPr lang="en-US" dirty="0" err="1"/>
              <a:t>opmærksomhed</a:t>
            </a:r>
            <a:r>
              <a:rPr lang="en-US" dirty="0"/>
              <a:t>!</a:t>
            </a:r>
            <a:endParaRPr lang="LID4096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B6EB646-B85C-48C4-BB32-3891271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806" y="2362245"/>
            <a:ext cx="2067152" cy="63139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The end</a:t>
            </a:r>
            <a:endParaRPr lang="en-US" sz="1800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14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41632-1682-4401-8701-A9392BF91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0" y="662400"/>
            <a:ext cx="4737775" cy="1492132"/>
          </a:xfrm>
        </p:spPr>
        <p:txBody>
          <a:bodyPr anchor="t">
            <a:normAutofit/>
          </a:bodyPr>
          <a:lstStyle/>
          <a:p>
            <a:r>
              <a:rPr lang="en-US" dirty="0" err="1"/>
              <a:t>Hvorfor</a:t>
            </a:r>
            <a:r>
              <a:rPr lang="en-US" dirty="0"/>
              <a:t> </a:t>
            </a:r>
            <a:r>
              <a:rPr lang="en-US" dirty="0" err="1"/>
              <a:t>investere</a:t>
            </a:r>
            <a:r>
              <a:rPr lang="en-US" dirty="0"/>
              <a:t>?</a:t>
            </a:r>
            <a:endParaRPr lang="LID4096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2D71E6-6146-4F49-B6F9-EE9238D31A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5051" y="1715758"/>
                <a:ext cx="3504296" cy="384480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solidFill>
                      <a:schemeClr val="tx1">
                        <a:alpha val="60000"/>
                      </a:schemeClr>
                    </a:solidFill>
                  </a:rPr>
                  <a:t>Aktiemarkedet </a:t>
                </a:r>
                <a:r>
                  <a:rPr lang="en-US" sz="2000" dirty="0" err="1">
                    <a:solidFill>
                      <a:schemeClr val="tx1">
                        <a:alpha val="60000"/>
                      </a:schemeClr>
                    </a:solidFill>
                  </a:rPr>
                  <a:t>vokser</a:t>
                </a:r>
                <a:r>
                  <a:rPr lang="en-US" sz="2000" dirty="0">
                    <a:solidFill>
                      <a:schemeClr val="tx1">
                        <a:alpha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tx1">
                        <a:alpha val="60000"/>
                      </a:schemeClr>
                    </a:solidFill>
                  </a:rPr>
                  <a:t>gennemsnitligt</a:t>
                </a:r>
                <a:r>
                  <a:rPr lang="en-US" sz="2000" dirty="0">
                    <a:solidFill>
                      <a:schemeClr val="tx1">
                        <a:alpha val="6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alpha val="60000"/>
                          </a:schemeClr>
                        </a:solidFill>
                        <a:latin typeface="Cambria Math" panose="02040503050406030204" pitchFamily="18" charset="0"/>
                      </a:rPr>
                      <m:t>7~10%</m:t>
                    </m:r>
                  </m:oMath>
                </a14:m>
                <a:r>
                  <a:rPr lang="en-US" sz="2000" dirty="0">
                    <a:solidFill>
                      <a:schemeClr val="tx1">
                        <a:alpha val="60000"/>
                      </a:schemeClr>
                    </a:solidFill>
                  </a:rPr>
                  <a:t> årligt</a:t>
                </a:r>
              </a:p>
              <a:p>
                <a:endParaRPr lang="en-US" sz="2000" dirty="0">
                  <a:solidFill>
                    <a:schemeClr val="tx1">
                      <a:alpha val="60000"/>
                    </a:schemeClr>
                  </a:solidFill>
                </a:endParaRPr>
              </a:p>
              <a:p>
                <a:r>
                  <a:rPr lang="en-US" sz="2000" dirty="0" err="1">
                    <a:solidFill>
                      <a:schemeClr val="tx1">
                        <a:alpha val="60000"/>
                      </a:schemeClr>
                    </a:solidFill>
                  </a:rPr>
                  <a:t>Fordi</a:t>
                </a:r>
                <a:r>
                  <a:rPr lang="en-US" sz="2000" dirty="0">
                    <a:solidFill>
                      <a:schemeClr val="tx1">
                        <a:alpha val="60000"/>
                      </a:schemeClr>
                    </a:solidFill>
                  </a:rPr>
                  <a:t> at vi </a:t>
                </a:r>
                <a:r>
                  <a:rPr lang="en-US" sz="2000" dirty="0" err="1">
                    <a:solidFill>
                      <a:schemeClr val="tx1">
                        <a:alpha val="60000"/>
                      </a:schemeClr>
                    </a:solidFill>
                  </a:rPr>
                  <a:t>som</a:t>
                </a:r>
                <a:r>
                  <a:rPr lang="en-US" sz="2000" dirty="0">
                    <a:solidFill>
                      <a:schemeClr val="tx1">
                        <a:alpha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tx1">
                        <a:alpha val="60000"/>
                      </a:schemeClr>
                    </a:solidFill>
                  </a:rPr>
                  <a:t>mennesker</a:t>
                </a:r>
                <a:r>
                  <a:rPr lang="en-US" sz="2000" dirty="0">
                    <a:solidFill>
                      <a:schemeClr val="tx1">
                        <a:alpha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tx1">
                        <a:alpha val="60000"/>
                      </a:schemeClr>
                    </a:solidFill>
                  </a:rPr>
                  <a:t>bliver</a:t>
                </a:r>
                <a:r>
                  <a:rPr lang="en-US" sz="2000" dirty="0">
                    <a:solidFill>
                      <a:schemeClr val="tx1">
                        <a:alpha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tx1">
                        <a:alpha val="60000"/>
                      </a:schemeClr>
                    </a:solidFill>
                  </a:rPr>
                  <a:t>bedre</a:t>
                </a:r>
                <a:r>
                  <a:rPr lang="en-US" sz="2000" dirty="0">
                    <a:solidFill>
                      <a:schemeClr val="tx1">
                        <a:alpha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tx1">
                        <a:alpha val="60000"/>
                      </a:schemeClr>
                    </a:solidFill>
                  </a:rPr>
                  <a:t>til</a:t>
                </a:r>
                <a:r>
                  <a:rPr lang="en-US" sz="2000" dirty="0">
                    <a:solidFill>
                      <a:schemeClr val="tx1">
                        <a:alpha val="60000"/>
                      </a:schemeClr>
                    </a:solidFill>
                  </a:rPr>
                  <a:t> at </a:t>
                </a:r>
                <a:r>
                  <a:rPr lang="en-US" sz="2000" dirty="0" err="1">
                    <a:solidFill>
                      <a:schemeClr val="tx1">
                        <a:alpha val="60000"/>
                      </a:schemeClr>
                    </a:solidFill>
                  </a:rPr>
                  <a:t>udvikle</a:t>
                </a:r>
                <a:r>
                  <a:rPr lang="en-US" sz="2000" dirty="0">
                    <a:solidFill>
                      <a:schemeClr val="tx1">
                        <a:alpha val="60000"/>
                      </a:schemeClr>
                    </a:solidFill>
                  </a:rPr>
                  <a:t>, </a:t>
                </a:r>
                <a:r>
                  <a:rPr lang="en-US" sz="2000" dirty="0" err="1">
                    <a:solidFill>
                      <a:schemeClr val="tx1">
                        <a:alpha val="60000"/>
                      </a:schemeClr>
                    </a:solidFill>
                  </a:rPr>
                  <a:t>innovere</a:t>
                </a:r>
                <a:r>
                  <a:rPr lang="en-US" sz="2000" dirty="0">
                    <a:solidFill>
                      <a:schemeClr val="tx1">
                        <a:alpha val="60000"/>
                      </a:schemeClr>
                    </a:solidFill>
                  </a:rPr>
                  <a:t>, </a:t>
                </a:r>
                <a:r>
                  <a:rPr lang="en-US" sz="2000" dirty="0" err="1">
                    <a:solidFill>
                      <a:schemeClr val="tx1">
                        <a:alpha val="60000"/>
                      </a:schemeClr>
                    </a:solidFill>
                  </a:rPr>
                  <a:t>udnytte</a:t>
                </a:r>
                <a:r>
                  <a:rPr lang="en-US" sz="2000" dirty="0">
                    <a:solidFill>
                      <a:schemeClr val="tx1">
                        <a:alpha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tx1">
                        <a:alpha val="60000"/>
                      </a:schemeClr>
                    </a:solidFill>
                  </a:rPr>
                  <a:t>resourcer</a:t>
                </a:r>
                <a:r>
                  <a:rPr lang="en-US" sz="2000" dirty="0">
                    <a:solidFill>
                      <a:schemeClr val="tx1">
                        <a:alpha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tx1">
                        <a:alpha val="60000"/>
                      </a:schemeClr>
                    </a:solidFill>
                  </a:rPr>
                  <a:t>og</a:t>
                </a:r>
                <a:r>
                  <a:rPr lang="en-US" sz="2000" dirty="0">
                    <a:solidFill>
                      <a:schemeClr val="tx1">
                        <a:alpha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tx1">
                        <a:alpha val="60000"/>
                      </a:schemeClr>
                    </a:solidFill>
                  </a:rPr>
                  <a:t>skabe</a:t>
                </a:r>
                <a:r>
                  <a:rPr lang="en-US" sz="2000" dirty="0">
                    <a:solidFill>
                      <a:schemeClr val="tx1">
                        <a:alpha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tx1">
                        <a:alpha val="60000"/>
                      </a:schemeClr>
                    </a:solidFill>
                  </a:rPr>
                  <a:t>værdi</a:t>
                </a:r>
                <a:r>
                  <a:rPr lang="en-US" sz="2000" dirty="0">
                    <a:solidFill>
                      <a:schemeClr val="tx1">
                        <a:alpha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tx1">
                        <a:alpha val="60000"/>
                      </a:schemeClr>
                    </a:solidFill>
                  </a:rPr>
                  <a:t>og</a:t>
                </a:r>
                <a:r>
                  <a:rPr lang="en-US" sz="2000" dirty="0">
                    <a:solidFill>
                      <a:schemeClr val="tx1">
                        <a:alpha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tx1">
                        <a:alpha val="60000"/>
                      </a:schemeClr>
                    </a:solidFill>
                  </a:rPr>
                  <a:t>dermed</a:t>
                </a:r>
                <a:r>
                  <a:rPr lang="en-US" sz="2000" dirty="0">
                    <a:solidFill>
                      <a:schemeClr val="tx1">
                        <a:alpha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tx1">
                        <a:alpha val="60000"/>
                      </a:schemeClr>
                    </a:solidFill>
                  </a:rPr>
                  <a:t>gør</a:t>
                </a:r>
                <a:r>
                  <a:rPr lang="en-US" sz="2000" dirty="0">
                    <a:solidFill>
                      <a:schemeClr val="tx1">
                        <a:alpha val="60000"/>
                      </a:schemeClr>
                    </a:solidFill>
                  </a:rPr>
                  <a:t> vi </a:t>
                </a:r>
                <a:r>
                  <a:rPr lang="en-US" sz="2000" dirty="0" err="1">
                    <a:solidFill>
                      <a:schemeClr val="tx1">
                        <a:alpha val="60000"/>
                      </a:schemeClr>
                    </a:solidFill>
                  </a:rPr>
                  <a:t>verdenen</a:t>
                </a:r>
                <a:r>
                  <a:rPr lang="en-US" sz="2000" dirty="0">
                    <a:solidFill>
                      <a:schemeClr val="tx1">
                        <a:alpha val="60000"/>
                      </a:schemeClr>
                    </a:solidFill>
                  </a:rPr>
                  <a:t> mere </a:t>
                </a:r>
                <a:r>
                  <a:rPr lang="en-US" sz="2000" dirty="0" err="1">
                    <a:solidFill>
                      <a:schemeClr val="tx1">
                        <a:alpha val="60000"/>
                      </a:schemeClr>
                    </a:solidFill>
                  </a:rPr>
                  <a:t>og</a:t>
                </a:r>
                <a:r>
                  <a:rPr lang="en-US" sz="2000" dirty="0">
                    <a:solidFill>
                      <a:schemeClr val="tx1">
                        <a:alpha val="60000"/>
                      </a:schemeClr>
                    </a:solidFill>
                  </a:rPr>
                  <a:t> mere rig!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2D71E6-6146-4F49-B6F9-EE9238D31A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5051" y="1715758"/>
                <a:ext cx="3504296" cy="3844800"/>
              </a:xfrm>
              <a:blipFill>
                <a:blip r:embed="rId2"/>
                <a:stretch>
                  <a:fillRect l="-871" t="-95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B36F4BA-4FAE-464D-A4FB-7ED6098C3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9885" y="1386315"/>
            <a:ext cx="7325424" cy="48914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572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41632-1682-4401-8701-A9392BF91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0" y="662400"/>
            <a:ext cx="4737775" cy="1492132"/>
          </a:xfrm>
        </p:spPr>
        <p:txBody>
          <a:bodyPr anchor="t">
            <a:normAutofit/>
          </a:bodyPr>
          <a:lstStyle/>
          <a:p>
            <a:r>
              <a:rPr lang="en-US" dirty="0" err="1"/>
              <a:t>Hvorfor</a:t>
            </a:r>
            <a:r>
              <a:rPr lang="en-US" dirty="0"/>
              <a:t> </a:t>
            </a:r>
            <a:r>
              <a:rPr lang="en-US" dirty="0" err="1"/>
              <a:t>investere</a:t>
            </a:r>
            <a:r>
              <a:rPr lang="en-US" dirty="0"/>
              <a:t>?</a:t>
            </a:r>
            <a:endParaRPr lang="LID4096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18AE05-B1D4-4A60-A808-2E2C04BC1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6798" y="1264024"/>
            <a:ext cx="9106306" cy="55939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4284471-98C2-43CF-83E0-D14B6E0D2AEB}"/>
              </a:ext>
            </a:extLst>
          </p:cNvPr>
          <p:cNvSpPr/>
          <p:nvPr/>
        </p:nvSpPr>
        <p:spPr>
          <a:xfrm>
            <a:off x="3169225" y="1704109"/>
            <a:ext cx="3506931" cy="5118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6FBE1B-3415-48D7-9458-81F4AEDE19A0}"/>
              </a:ext>
            </a:extLst>
          </p:cNvPr>
          <p:cNvSpPr/>
          <p:nvPr/>
        </p:nvSpPr>
        <p:spPr>
          <a:xfrm>
            <a:off x="6629401" y="1633104"/>
            <a:ext cx="3955350" cy="5118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2473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7FA1C-CBF9-4D06-AD75-9EAF8313A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Hvad</a:t>
            </a:r>
            <a:r>
              <a:rPr lang="en-US" dirty="0"/>
              <a:t> er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aktie</a:t>
            </a:r>
            <a:r>
              <a:rPr lang="en-US" dirty="0"/>
              <a:t>?</a:t>
            </a:r>
            <a:endParaRPr lang="LID4096" dirty="0"/>
          </a:p>
        </p:txBody>
      </p:sp>
      <p:pic>
        <p:nvPicPr>
          <p:cNvPr id="1026" name="Picture 2" descr="A.P.-Møller-Mærsk-Logo - INDIVIDUALS">
            <a:extLst>
              <a:ext uri="{FF2B5EF4-FFF2-40B4-BE49-F238E27FC236}">
                <a16:creationId xmlns:a16="http://schemas.microsoft.com/office/drawing/2014/main" id="{D6B27615-61BD-46AC-A896-EDA357C024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613" y="0"/>
            <a:ext cx="2146613" cy="214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5B793A-1EAC-4193-9ED6-96B28C247539}"/>
              </a:ext>
            </a:extLst>
          </p:cNvPr>
          <p:cNvSpPr txBox="1">
            <a:spLocks/>
          </p:cNvSpPr>
          <p:nvPr/>
        </p:nvSpPr>
        <p:spPr>
          <a:xfrm>
            <a:off x="765051" y="2027729"/>
            <a:ext cx="5667946" cy="469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Et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værdipapir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, der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viser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, at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som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investor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har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en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ejerandel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i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et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selskab</a:t>
            </a: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Altså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, du EJER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en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lille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del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af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en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virksomhed</a:t>
            </a: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Du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får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gevindst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hvis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det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går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virksomheden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godt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og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vice versa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0D41866-EB6D-46DD-AB63-04B51ECC4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345" y="1025345"/>
            <a:ext cx="2408207" cy="171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C10B3E9-E8CE-4724-AE58-B768B4E38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561" y="3225823"/>
            <a:ext cx="3068148" cy="62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000D203-1C2B-4B37-976E-0D670A297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575" y="4588894"/>
            <a:ext cx="2858786" cy="80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10" descr="Tesla, Inc. - Wikipedia, den frie encyklopædi">
            <a:extLst>
              <a:ext uri="{FF2B5EF4-FFF2-40B4-BE49-F238E27FC236}">
                <a16:creationId xmlns:a16="http://schemas.microsoft.com/office/drawing/2014/main" id="{D55F0CA7-DD93-4BFA-89F1-6F8F6CE1E9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pic>
        <p:nvPicPr>
          <p:cNvPr id="1038" name="Picture 14" descr="You&amp;#39;ll never look at the Tesla logo the same way again | Creative Bloq">
            <a:extLst>
              <a:ext uri="{FF2B5EF4-FFF2-40B4-BE49-F238E27FC236}">
                <a16:creationId xmlns:a16="http://schemas.microsoft.com/office/drawing/2014/main" id="{27F8EFAE-7555-4015-9FD3-08A836F21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038" y="4700656"/>
            <a:ext cx="2756660" cy="205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1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vad er aktier? Læs hvordan aktier fungerer, hvad en aktiekurs er | Alt om  aktier">
            <a:extLst>
              <a:ext uri="{FF2B5EF4-FFF2-40B4-BE49-F238E27FC236}">
                <a16:creationId xmlns:a16="http://schemas.microsoft.com/office/drawing/2014/main" id="{5F082E37-E437-4775-88A0-408831698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499" y="3005229"/>
            <a:ext cx="6701339" cy="350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F7FA1C-CBF9-4D06-AD75-9EAF8313A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Hvad</a:t>
            </a:r>
            <a:r>
              <a:rPr lang="en-US" dirty="0"/>
              <a:t> er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aktiefond</a:t>
            </a:r>
            <a:r>
              <a:rPr lang="en-US" dirty="0"/>
              <a:t>?</a:t>
            </a:r>
            <a:endParaRPr lang="LID4096" dirty="0"/>
          </a:p>
        </p:txBody>
      </p:sp>
      <p:pic>
        <p:nvPicPr>
          <p:cNvPr id="1026" name="Picture 2" descr="A.P.-Møller-Mærsk-Logo - INDIVIDUALS">
            <a:extLst>
              <a:ext uri="{FF2B5EF4-FFF2-40B4-BE49-F238E27FC236}">
                <a16:creationId xmlns:a16="http://schemas.microsoft.com/office/drawing/2014/main" id="{D6B27615-61BD-46AC-A896-EDA357C024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939" y="5637538"/>
            <a:ext cx="874725" cy="87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5B793A-1EAC-4193-9ED6-96B28C247539}"/>
              </a:ext>
            </a:extLst>
          </p:cNvPr>
          <p:cNvSpPr txBox="1">
            <a:spLocks/>
          </p:cNvSpPr>
          <p:nvPr/>
        </p:nvSpPr>
        <p:spPr>
          <a:xfrm>
            <a:off x="765051" y="2027729"/>
            <a:ext cx="4621609" cy="469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En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fond, der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ejer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flere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aktier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og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hvori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, man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kan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købe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ansdele</a:t>
            </a: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Investeringsforeninger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laver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aktiefonde</a:t>
            </a: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0D41866-EB6D-46DD-AB63-04B51ECC4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399" y="5837935"/>
            <a:ext cx="806544" cy="57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C10B3E9-E8CE-4724-AE58-B768B4E38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637" y="5898524"/>
            <a:ext cx="813372" cy="16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000D203-1C2B-4B37-976E-0D670A297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598" y="6125602"/>
            <a:ext cx="874725" cy="24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10" descr="Tesla, Inc. - Wikipedia, den frie encyklopædi">
            <a:extLst>
              <a:ext uri="{FF2B5EF4-FFF2-40B4-BE49-F238E27FC236}">
                <a16:creationId xmlns:a16="http://schemas.microsoft.com/office/drawing/2014/main" id="{D55F0CA7-DD93-4BFA-89F1-6F8F6CE1E9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44438" y="395274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pic>
        <p:nvPicPr>
          <p:cNvPr id="1038" name="Picture 14" descr="You&amp;#39;ll never look at the Tesla logo the same way again | Creative Bloq">
            <a:extLst>
              <a:ext uri="{FF2B5EF4-FFF2-40B4-BE49-F238E27FC236}">
                <a16:creationId xmlns:a16="http://schemas.microsoft.com/office/drawing/2014/main" id="{27F8EFAE-7555-4015-9FD3-08A836F21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323" y="5668589"/>
            <a:ext cx="838960" cy="6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nvestor-State Arbitration: Who Qualifies as a Foreign Investor? | Aceris  Law LLC">
            <a:extLst>
              <a:ext uri="{FF2B5EF4-FFF2-40B4-BE49-F238E27FC236}">
                <a16:creationId xmlns:a16="http://schemas.microsoft.com/office/drawing/2014/main" id="{92A195F1-F18F-4051-8D85-4AEF8F691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25712">
            <a:off x="8315783" y="979068"/>
            <a:ext cx="3282795" cy="164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æs om Andelskassens samarbejde med Sparinvest - Andelskassen">
            <a:extLst>
              <a:ext uri="{FF2B5EF4-FFF2-40B4-BE49-F238E27FC236}">
                <a16:creationId xmlns:a16="http://schemas.microsoft.com/office/drawing/2014/main" id="{3CF21C24-5030-41F5-8D28-95F94109D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409" y="3770017"/>
            <a:ext cx="2091924" cy="121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D99AEFF2-CAF7-409E-9F91-EBCBE3DF2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0262691">
            <a:off x="792409" y="3741007"/>
            <a:ext cx="1211224" cy="121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Shares ETF 2022 - Bedste ETF&amp;#39;er + Købsguide">
            <a:extLst>
              <a:ext uri="{FF2B5EF4-FFF2-40B4-BE49-F238E27FC236}">
                <a16:creationId xmlns:a16="http://schemas.microsoft.com/office/drawing/2014/main" id="{AD03DFB1-0A6E-47A4-9534-918DA8585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007" y="5153805"/>
            <a:ext cx="2326809" cy="130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DC033958-7D0B-4F56-8772-129B53D5E1CB}"/>
              </a:ext>
            </a:extLst>
          </p:cNvPr>
          <p:cNvSpPr/>
          <p:nvPr/>
        </p:nvSpPr>
        <p:spPr>
          <a:xfrm rot="20482331">
            <a:off x="4300467" y="3936692"/>
            <a:ext cx="2749222" cy="781371"/>
          </a:xfrm>
          <a:prstGeom prst="rightArrow">
            <a:avLst>
              <a:gd name="adj1" fmla="val 3906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Arrow: Curved Up 16">
            <a:extLst>
              <a:ext uri="{FF2B5EF4-FFF2-40B4-BE49-F238E27FC236}">
                <a16:creationId xmlns:a16="http://schemas.microsoft.com/office/drawing/2014/main" id="{BD5400A2-CC1B-40FF-9412-ACE23194BC38}"/>
              </a:ext>
            </a:extLst>
          </p:cNvPr>
          <p:cNvSpPr/>
          <p:nvPr/>
        </p:nvSpPr>
        <p:spPr>
          <a:xfrm rot="18686617">
            <a:off x="9103872" y="3145399"/>
            <a:ext cx="1915021" cy="739462"/>
          </a:xfrm>
          <a:prstGeom prst="curvedUpArrow">
            <a:avLst>
              <a:gd name="adj1" fmla="val 11929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549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96296E-6 L 0.3944 -0.11088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14" y="-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vad er aktier? Læs hvordan aktier fungerer, hvad en aktiekurs er | Alt om  aktier">
            <a:extLst>
              <a:ext uri="{FF2B5EF4-FFF2-40B4-BE49-F238E27FC236}">
                <a16:creationId xmlns:a16="http://schemas.microsoft.com/office/drawing/2014/main" id="{5F082E37-E437-4775-88A0-408831698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499" y="3005229"/>
            <a:ext cx="6701339" cy="350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F7FA1C-CBF9-4D06-AD75-9EAF8313A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Hvad</a:t>
            </a:r>
            <a:r>
              <a:rPr lang="en-US" dirty="0"/>
              <a:t> er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aktiefond</a:t>
            </a:r>
            <a:r>
              <a:rPr lang="en-US" dirty="0"/>
              <a:t>?</a:t>
            </a:r>
            <a:endParaRPr lang="LID4096" dirty="0"/>
          </a:p>
        </p:txBody>
      </p:sp>
      <p:pic>
        <p:nvPicPr>
          <p:cNvPr id="1026" name="Picture 2" descr="A.P.-Møller-Mærsk-Logo - INDIVIDUALS">
            <a:extLst>
              <a:ext uri="{FF2B5EF4-FFF2-40B4-BE49-F238E27FC236}">
                <a16:creationId xmlns:a16="http://schemas.microsoft.com/office/drawing/2014/main" id="{D6B27615-61BD-46AC-A896-EDA357C024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939" y="5637538"/>
            <a:ext cx="874725" cy="87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5B793A-1EAC-4193-9ED6-96B28C247539}"/>
              </a:ext>
            </a:extLst>
          </p:cNvPr>
          <p:cNvSpPr txBox="1">
            <a:spLocks/>
          </p:cNvSpPr>
          <p:nvPr/>
        </p:nvSpPr>
        <p:spPr>
          <a:xfrm>
            <a:off x="765051" y="2027728"/>
            <a:ext cx="4621609" cy="4830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Aktiefonde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følger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tit et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indeks</a:t>
            </a: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Opdelt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i:</a:t>
            </a:r>
          </a:p>
          <a:p>
            <a:pPr lvl="1"/>
            <a:r>
              <a:rPr lang="en-US" sz="1800" dirty="0" err="1">
                <a:solidFill>
                  <a:schemeClr val="tx1">
                    <a:alpha val="60000"/>
                  </a:schemeClr>
                </a:solidFill>
              </a:rPr>
              <a:t>Regioner</a:t>
            </a:r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tx1">
                    <a:alpha val="60000"/>
                  </a:schemeClr>
                </a:solidFill>
              </a:rPr>
              <a:t>sektorer</a:t>
            </a:r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alpha val="60000"/>
                  </a:schemeClr>
                </a:solidFill>
              </a:rPr>
              <a:t>eller</a:t>
            </a:r>
            <a:r>
              <a:rPr lang="en-US" sz="1800" dirty="0">
                <a:solidFill>
                  <a:schemeClr val="tx1">
                    <a:alpha val="60000"/>
                  </a:schemeClr>
                </a:solidFill>
              </a:rPr>
              <a:t> top </a:t>
            </a:r>
            <a:r>
              <a:rPr lang="en-US" sz="1800" dirty="0" err="1">
                <a:solidFill>
                  <a:schemeClr val="tx1">
                    <a:alpha val="60000"/>
                  </a:schemeClr>
                </a:solidFill>
              </a:rPr>
              <a:t>virksomheder</a:t>
            </a:r>
            <a:br>
              <a:rPr lang="en-US" sz="1800" dirty="0">
                <a:solidFill>
                  <a:schemeClr val="tx1">
                    <a:alpha val="60000"/>
                  </a:schemeClr>
                </a:solidFill>
              </a:rPr>
            </a:br>
            <a:endParaRPr lang="en-US" sz="1800" dirty="0">
              <a:solidFill>
                <a:schemeClr val="tx1">
                  <a:alpha val="60000"/>
                </a:schemeClr>
              </a:solidFill>
            </a:endParaRPr>
          </a:p>
          <a:p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Årlig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omkostninger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I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procent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(ÅOP)</a:t>
            </a:r>
          </a:p>
          <a:p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0D41866-EB6D-46DD-AB63-04B51ECC4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399" y="5837935"/>
            <a:ext cx="806544" cy="57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C10B3E9-E8CE-4724-AE58-B768B4E38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637" y="5898524"/>
            <a:ext cx="813372" cy="16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000D203-1C2B-4B37-976E-0D670A297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598" y="6125602"/>
            <a:ext cx="874725" cy="24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10" descr="Tesla, Inc. - Wikipedia, den frie encyklopædi">
            <a:extLst>
              <a:ext uri="{FF2B5EF4-FFF2-40B4-BE49-F238E27FC236}">
                <a16:creationId xmlns:a16="http://schemas.microsoft.com/office/drawing/2014/main" id="{D55F0CA7-DD93-4BFA-89F1-6F8F6CE1E9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44438" y="395274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pic>
        <p:nvPicPr>
          <p:cNvPr id="1038" name="Picture 14" descr="You&amp;#39;ll never look at the Tesla logo the same way again | Creative Bloq">
            <a:extLst>
              <a:ext uri="{FF2B5EF4-FFF2-40B4-BE49-F238E27FC236}">
                <a16:creationId xmlns:a16="http://schemas.microsoft.com/office/drawing/2014/main" id="{27F8EFAE-7555-4015-9FD3-08A836F21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323" y="5668589"/>
            <a:ext cx="838960" cy="6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nvestor-State Arbitration: Who Qualifies as a Foreign Investor? | Aceris  Law LLC">
            <a:extLst>
              <a:ext uri="{FF2B5EF4-FFF2-40B4-BE49-F238E27FC236}">
                <a16:creationId xmlns:a16="http://schemas.microsoft.com/office/drawing/2014/main" id="{92A195F1-F18F-4051-8D85-4AEF8F691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25712">
            <a:off x="8315783" y="979068"/>
            <a:ext cx="3282795" cy="164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Curved Up 5">
            <a:extLst>
              <a:ext uri="{FF2B5EF4-FFF2-40B4-BE49-F238E27FC236}">
                <a16:creationId xmlns:a16="http://schemas.microsoft.com/office/drawing/2014/main" id="{FA43E1D5-BDA2-4EDB-8629-E95DE65036CE}"/>
              </a:ext>
            </a:extLst>
          </p:cNvPr>
          <p:cNvSpPr/>
          <p:nvPr/>
        </p:nvSpPr>
        <p:spPr>
          <a:xfrm rot="18686617">
            <a:off x="9103872" y="3145399"/>
            <a:ext cx="1915021" cy="739462"/>
          </a:xfrm>
          <a:prstGeom prst="curvedUpArrow">
            <a:avLst>
              <a:gd name="adj1" fmla="val 11929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BACE02-5779-438E-80B6-6EA8204E9E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3555898"/>
            <a:ext cx="5348459" cy="8092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4ED7D9-94BF-44E8-A6DE-9DAC808A62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5045" y="4363209"/>
            <a:ext cx="2664026" cy="14028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245575D-918D-49F0-B2B4-9D44C9C595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56255" y="4412793"/>
            <a:ext cx="2564684" cy="1415778"/>
          </a:xfrm>
          <a:prstGeom prst="rect">
            <a:avLst/>
          </a:prstGeom>
        </p:spPr>
      </p:pic>
      <p:pic>
        <p:nvPicPr>
          <p:cNvPr id="17" name="Picture 12">
            <a:extLst>
              <a:ext uri="{FF2B5EF4-FFF2-40B4-BE49-F238E27FC236}">
                <a16:creationId xmlns:a16="http://schemas.microsoft.com/office/drawing/2014/main" id="{B2105A35-47FB-4606-BA6E-580AE3927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40911" y="3023287"/>
            <a:ext cx="1928799" cy="11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622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vad er aktier? Læs hvordan aktier fungerer, hvad en aktiekurs er | Alt om  aktier">
            <a:extLst>
              <a:ext uri="{FF2B5EF4-FFF2-40B4-BE49-F238E27FC236}">
                <a16:creationId xmlns:a16="http://schemas.microsoft.com/office/drawing/2014/main" id="{5F082E37-E437-4775-88A0-408831698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499" y="3005229"/>
            <a:ext cx="6701339" cy="350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F7FA1C-CBF9-4D06-AD75-9EAF8313A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Hvordan</a:t>
            </a:r>
            <a:r>
              <a:rPr lang="en-US" dirty="0"/>
              <a:t> </a:t>
            </a:r>
            <a:r>
              <a:rPr lang="en-US" dirty="0" err="1"/>
              <a:t>køber</a:t>
            </a:r>
            <a:r>
              <a:rPr lang="en-US" dirty="0"/>
              <a:t> man </a:t>
            </a:r>
            <a:r>
              <a:rPr lang="en-US" dirty="0" err="1"/>
              <a:t>aktier</a:t>
            </a:r>
            <a:r>
              <a:rPr lang="en-US" dirty="0"/>
              <a:t>/</a:t>
            </a:r>
            <a:r>
              <a:rPr lang="en-US" dirty="0" err="1"/>
              <a:t>fonde</a:t>
            </a:r>
            <a:r>
              <a:rPr lang="en-US" dirty="0"/>
              <a:t>?</a:t>
            </a:r>
            <a:endParaRPr lang="LID4096" dirty="0"/>
          </a:p>
        </p:txBody>
      </p:sp>
      <p:pic>
        <p:nvPicPr>
          <p:cNvPr id="1026" name="Picture 2" descr="A.P.-Møller-Mærsk-Logo - INDIVIDUALS">
            <a:extLst>
              <a:ext uri="{FF2B5EF4-FFF2-40B4-BE49-F238E27FC236}">
                <a16:creationId xmlns:a16="http://schemas.microsoft.com/office/drawing/2014/main" id="{D6B27615-61BD-46AC-A896-EDA357C024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939" y="5637538"/>
            <a:ext cx="874725" cy="87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5B793A-1EAC-4193-9ED6-96B28C247539}"/>
              </a:ext>
            </a:extLst>
          </p:cNvPr>
          <p:cNvSpPr txBox="1">
            <a:spLocks/>
          </p:cNvSpPr>
          <p:nvPr/>
        </p:nvSpPr>
        <p:spPr>
          <a:xfrm>
            <a:off x="765051" y="2027729"/>
            <a:ext cx="4621609" cy="469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Hvis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en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virksomhed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vil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sælge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sine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aktier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så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bliver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den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børsnoteret</a:t>
            </a:r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Og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man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kan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købe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deres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aktier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fra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børshandlere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1">
                    <a:alpha val="60000"/>
                  </a:schemeClr>
                </a:solidFill>
              </a:rPr>
              <a:t>som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:</a:t>
            </a:r>
          </a:p>
          <a:p>
            <a:endParaRPr lang="en-US" sz="20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0D41866-EB6D-46DD-AB63-04B51ECC4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399" y="5837935"/>
            <a:ext cx="806544" cy="57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C10B3E9-E8CE-4724-AE58-B768B4E38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637" y="5898524"/>
            <a:ext cx="813372" cy="16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000D203-1C2B-4B37-976E-0D670A297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598" y="6125602"/>
            <a:ext cx="874725" cy="24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10" descr="Tesla, Inc. - Wikipedia, den frie encyklopædi">
            <a:extLst>
              <a:ext uri="{FF2B5EF4-FFF2-40B4-BE49-F238E27FC236}">
                <a16:creationId xmlns:a16="http://schemas.microsoft.com/office/drawing/2014/main" id="{D55F0CA7-DD93-4BFA-89F1-6F8F6CE1E9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44438" y="395274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pic>
        <p:nvPicPr>
          <p:cNvPr id="1038" name="Picture 14" descr="You&amp;#39;ll never look at the Tesla logo the same way again | Creative Bloq">
            <a:extLst>
              <a:ext uri="{FF2B5EF4-FFF2-40B4-BE49-F238E27FC236}">
                <a16:creationId xmlns:a16="http://schemas.microsoft.com/office/drawing/2014/main" id="{27F8EFAE-7555-4015-9FD3-08A836F21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323" y="5668589"/>
            <a:ext cx="838960" cy="6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nvestor-State Arbitration: Who Qualifies as a Foreign Investor? | Aceris  Law LLC">
            <a:extLst>
              <a:ext uri="{FF2B5EF4-FFF2-40B4-BE49-F238E27FC236}">
                <a16:creationId xmlns:a16="http://schemas.microsoft.com/office/drawing/2014/main" id="{92A195F1-F18F-4051-8D85-4AEF8F691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25712">
            <a:off x="8315783" y="979068"/>
            <a:ext cx="3282795" cy="164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Saxo Bank - Home | Facebook">
            <a:extLst>
              <a:ext uri="{FF2B5EF4-FFF2-40B4-BE49-F238E27FC236}">
                <a16:creationId xmlns:a16="http://schemas.microsoft.com/office/drawing/2014/main" id="{7F6CBD87-41E9-4B6A-A407-6CF9CDC70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29232">
            <a:off x="2911212" y="4094686"/>
            <a:ext cx="1398741" cy="1398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Danske Invest Online fondsinvesteringer | Abonnér her">
            <a:extLst>
              <a:ext uri="{FF2B5EF4-FFF2-40B4-BE49-F238E27FC236}">
                <a16:creationId xmlns:a16="http://schemas.microsoft.com/office/drawing/2014/main" id="{D509A46C-D49A-4E33-AFDB-08895759C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34" y="4935367"/>
            <a:ext cx="3048088" cy="1920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>
            <a:extLst>
              <a:ext uri="{FF2B5EF4-FFF2-40B4-BE49-F238E27FC236}">
                <a16:creationId xmlns:a16="http://schemas.microsoft.com/office/drawing/2014/main" id="{978022FB-6328-4CCE-9D0F-517315335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40911" y="3023287"/>
            <a:ext cx="1928799" cy="111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rrow: Curved Up 21">
            <a:extLst>
              <a:ext uri="{FF2B5EF4-FFF2-40B4-BE49-F238E27FC236}">
                <a16:creationId xmlns:a16="http://schemas.microsoft.com/office/drawing/2014/main" id="{313D459C-4461-454E-B546-A3B7637FA5A6}"/>
              </a:ext>
            </a:extLst>
          </p:cNvPr>
          <p:cNvSpPr/>
          <p:nvPr/>
        </p:nvSpPr>
        <p:spPr>
          <a:xfrm rot="18686617">
            <a:off x="9103872" y="3145399"/>
            <a:ext cx="1915021" cy="739462"/>
          </a:xfrm>
          <a:prstGeom prst="curvedUpArrow">
            <a:avLst>
              <a:gd name="adj1" fmla="val 11929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1698D0-C22F-4269-AB1C-9FD35D95D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6334" y="4074910"/>
            <a:ext cx="1815075" cy="95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59259E-6 L 0.76224 -0.13218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12" y="-6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1333</TotalTime>
  <Words>662</Words>
  <Application>Microsoft Office PowerPoint</Application>
  <PresentationFormat>Widescreen</PresentationFormat>
  <Paragraphs>176</Paragraphs>
  <Slides>32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Cambria Math</vt:lpstr>
      <vt:lpstr>Trebuchet MS</vt:lpstr>
      <vt:lpstr>Wingdings 3</vt:lpstr>
      <vt:lpstr>Facet</vt:lpstr>
      <vt:lpstr>Investering for Begyndere</vt:lpstr>
      <vt:lpstr>Hvorfor investere?</vt:lpstr>
      <vt:lpstr>Hvorfor investere?</vt:lpstr>
      <vt:lpstr>Hvorfor investere?</vt:lpstr>
      <vt:lpstr>Hvorfor investere?</vt:lpstr>
      <vt:lpstr>Hvad er en aktie?</vt:lpstr>
      <vt:lpstr>Hvad er en aktiefond?</vt:lpstr>
      <vt:lpstr>Hvad er en aktiefond?</vt:lpstr>
      <vt:lpstr>Hvordan køber man aktier/fonde?</vt:lpstr>
      <vt:lpstr>Hvorfor investeringsstrategi?</vt:lpstr>
      <vt:lpstr>Investeringsstrategi!</vt:lpstr>
      <vt:lpstr>Hvad er Månedsopsparingen?</vt:lpstr>
      <vt:lpstr>Eksempel på investeringsstrategi!</vt:lpstr>
      <vt:lpstr>Hvordan investerer man faktiskt???</vt:lpstr>
      <vt:lpstr>Hvordan investerer man?</vt:lpstr>
      <vt:lpstr>Hvordan investerer man?</vt:lpstr>
      <vt:lpstr>Hvordan investerer man?</vt:lpstr>
      <vt:lpstr>Hvordan investerer man?</vt:lpstr>
      <vt:lpstr>Hvordan investerer man?</vt:lpstr>
      <vt:lpstr>Hvordan investerer man?</vt:lpstr>
      <vt:lpstr>Hvordan investerer man?</vt:lpstr>
      <vt:lpstr>Hvordan investerer man?</vt:lpstr>
      <vt:lpstr>Hvordan investerer man?</vt:lpstr>
      <vt:lpstr>SKAT!</vt:lpstr>
      <vt:lpstr>SKAT!</vt:lpstr>
      <vt:lpstr>Hvor ser man hvordan en fond beskattes?</vt:lpstr>
      <vt:lpstr>SKAT!</vt:lpstr>
      <vt:lpstr>Eksempel på en fornuftig portofølge</vt:lpstr>
      <vt:lpstr>Eksempel på en fornuftig portofølge</vt:lpstr>
      <vt:lpstr>Eksempel på en fornuftig portofølge</vt:lpstr>
      <vt:lpstr>Eksempel på en fornuftig portofølge</vt:lpstr>
      <vt:lpstr>Tak for jeres opmærksomhed!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Investering for Begyndere</dc:title>
  <dc:creator>Laura Debel Hansen</dc:creator>
  <cp:lastModifiedBy>Niklas</cp:lastModifiedBy>
  <cp:revision>5</cp:revision>
  <dcterms:created xsi:type="dcterms:W3CDTF">2022-01-26T16:45:02Z</dcterms:created>
  <dcterms:modified xsi:type="dcterms:W3CDTF">2022-03-03T18:28:30Z</dcterms:modified>
</cp:coreProperties>
</file>